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31" r:id="rId2"/>
    <p:sldId id="257" r:id="rId3"/>
    <p:sldId id="258" r:id="rId4"/>
    <p:sldId id="259" r:id="rId5"/>
    <p:sldId id="338" r:id="rId6"/>
    <p:sldId id="333" r:id="rId7"/>
    <p:sldId id="334" r:id="rId8"/>
    <p:sldId id="335" r:id="rId9"/>
    <p:sldId id="336" r:id="rId10"/>
    <p:sldId id="337" r:id="rId11"/>
    <p:sldId id="261" r:id="rId12"/>
    <p:sldId id="262" r:id="rId13"/>
    <p:sldId id="263" r:id="rId14"/>
    <p:sldId id="264" r:id="rId15"/>
    <p:sldId id="326" r:id="rId16"/>
    <p:sldId id="341" r:id="rId17"/>
    <p:sldId id="267" r:id="rId18"/>
    <p:sldId id="340" r:id="rId19"/>
    <p:sldId id="401" r:id="rId20"/>
    <p:sldId id="378" r:id="rId21"/>
    <p:sldId id="367" r:id="rId22"/>
    <p:sldId id="342" r:id="rId23"/>
    <p:sldId id="339" r:id="rId24"/>
    <p:sldId id="376" r:id="rId25"/>
    <p:sldId id="402" r:id="rId26"/>
    <p:sldId id="403" r:id="rId27"/>
    <p:sldId id="328" r:id="rId28"/>
    <p:sldId id="408" r:id="rId29"/>
    <p:sldId id="327" r:id="rId30"/>
    <p:sldId id="332" r:id="rId31"/>
    <p:sldId id="329" r:id="rId32"/>
    <p:sldId id="330" r:id="rId33"/>
    <p:sldId id="404" r:id="rId34"/>
    <p:sldId id="405" r:id="rId35"/>
    <p:sldId id="406" r:id="rId36"/>
    <p:sldId id="4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>
        <p:scale>
          <a:sx n="80" d="100"/>
          <a:sy n="80" d="100"/>
        </p:scale>
        <p:origin x="-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8B29E-E6CC-45C0-8342-618E6BA1EE0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D411A-440F-4195-AA4A-D2B57115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3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FA1345D-AE72-43B8-8478-6755B2B86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2714D9F-78E3-4108-9371-37083DDDD56E}" type="slidenum">
              <a:rPr lang="en-US" altLang="en-US" sz="1200" b="0"/>
              <a:pPr eaLnBrk="1" hangingPunct="1"/>
              <a:t>15</a:t>
            </a:fld>
            <a:endParaRPr lang="en-US" altLang="en-US" sz="1200" b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F66A090-4856-484E-BAC0-AC8B058B3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6437DF6-F91B-42B4-9646-C41E8B76C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9C73664-5E01-4043-910D-AFF246DCC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049AE7-0447-4315-A476-EED475D31669}" type="slidenum">
              <a:rPr kumimoji="0" lang="en-US" altLang="en-US" sz="1200" smtClean="0"/>
              <a:pPr/>
              <a:t>19</a:t>
            </a:fld>
            <a:endParaRPr kumimoji="0"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1C3E920-E825-4126-9821-4F8E0CD806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21969FA-784F-4BA7-9046-7FE619E06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DC9062A-2F04-4A88-B91B-03802CDEC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8FADB4-F8FD-41BA-97E9-BEC2AABFAFB1}" type="slidenum">
              <a:rPr kumimoji="0" lang="en-US" altLang="en-US" sz="1200" smtClean="0"/>
              <a:pPr/>
              <a:t>20</a:t>
            </a:fld>
            <a:endParaRPr kumimoji="0"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4421DD4-2124-4A87-A5F8-FD81705648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5FF4F2F-01F3-4E92-887D-2356F89F3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96966CA-DF52-4FF9-8A56-4A782A0F0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095D5C-9A55-4133-898C-4B2CB0DC6AC8}" type="slidenum">
              <a:rPr kumimoji="0" lang="en-US" altLang="en-US" sz="1200" smtClean="0"/>
              <a:pPr/>
              <a:t>21</a:t>
            </a:fld>
            <a:endParaRPr kumimoji="0"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8281F29-287B-4A0C-AA11-5DEF0D88DA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5A72624-8422-4066-845E-E1757115A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868C599-371B-41AA-B081-9AA2C9E05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D8EC9D-839C-4422-8011-21DA11B71CA9}" type="slidenum">
              <a:rPr kumimoji="0" lang="en-US" altLang="en-US" sz="1200" smtClean="0"/>
              <a:pPr/>
              <a:t>24</a:t>
            </a:fld>
            <a:endParaRPr kumimoji="0"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FB3FE10-B42A-47EC-8E47-48C2F5DD82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413F54F-B462-461D-8E2B-4462C091E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E4EE87E-CD46-4731-BF04-FB9F2004E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3A75FD-3087-4D95-9F45-515FB0ADDB48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4CA8B75-39E6-471A-B285-F4CF5D13F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EDE3980-8167-4F08-B3A8-808ECE4E8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EF1275A-6CC6-434A-A4EA-6D2FC5698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5A61AA-4CF0-49EF-A01D-99220016A774}" type="slidenum">
              <a:rPr lang="en-US" altLang="en-US" sz="1200" b="0"/>
              <a:pPr eaLnBrk="1" hangingPunct="1"/>
              <a:t>31</a:t>
            </a:fld>
            <a:endParaRPr lang="en-US" altLang="en-US" sz="1200" b="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22988FC-FDD9-438F-AD0D-C73C8DC4E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C1E1C79-497B-4C02-9C54-5C8A8E70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CBBC73A-00A0-428D-BE5E-2ED0CEFAF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2F34F1-4F48-4364-8E21-02E0046BFE9C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74744B9-3590-4C5B-8AA7-793B9F23B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E4538A8-ECDD-4FE1-A927-4A39AF45E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2041-15FC-4EC8-BAD9-F19CD1F0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9474A-6E06-440C-8A34-5F0000719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009B-7A61-40DD-AD80-095C5B9F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B613C-5B98-429B-BC89-ED8046DE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6A754-DDD5-455E-B0B4-18480FD8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23ED-1AD5-4440-BBE7-6AF0C856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C052D-989F-4278-BF0A-74EB632D3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17AA0-1A99-4C59-9C70-B3842E90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80F2C-1E59-41FB-A11A-D4547679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DA9AB-176F-494E-B7C9-256C6520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F1051-8551-44AD-A299-B7166DF3D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45DF4-D0F9-4E12-BB8C-A47006A6A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7A2E5-FC17-4DA2-9D3F-EE6CD74C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2583A-FF40-4AEB-BCC9-A2E8EF4F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6FC7-1592-4653-B0FB-C6CE818A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6E96-F8DD-4895-84FD-BE90F2C5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DAC3-AF2E-4345-B1EF-817FF95D9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7225C-A1F2-4CC3-9614-910F0116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88EE3-EB60-4675-8DE6-03901554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553EB-E4BD-47C6-A4E7-791B7134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8BAE-6D1A-4005-8C14-658E9618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46B45-5400-434C-8A81-11C4734C8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E5D73-5490-491C-BB53-5E3C0416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3E71-6B5F-4312-A332-FB63E6AA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50C3A-D3C8-406F-9EC1-008A8AB8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E9F4-C85F-41E4-9FE5-1977E380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4EBB-116C-4C35-9979-F8D418953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78D0E-F9A2-4C6D-96FD-00F7670C8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5664C-C916-4BE3-9731-ED77D17C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83CAA-36BA-4CBB-82AA-98994C10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BE1A9-58B3-43CF-8611-3D9A3C7A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1BAE-7C1E-40FD-ACB9-6EB6F421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57C97-3B82-41B0-A17E-B3629B479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5821-B3A4-4D7C-8ADD-CCF7E09A5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F3BE9-7788-40A7-9CE7-65FBB92AB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4A707-423F-4390-BD51-DA2A47A53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045D0-5077-4227-97D8-8F43A292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B22AE-8051-471E-878C-050198D2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FD53B-A866-48E9-A27C-7F7B593F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0001-4907-4559-9F4F-84DBD13E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590CD-78BB-4BD1-B19B-0AE9E387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0889F-E122-4234-B252-DA4A750C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75315-B244-4CFB-8112-352A18F7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8C658-A500-462D-ABAE-D642A39B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9610B-DA04-4C2E-A26A-96160370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9435D-1FC8-4F9E-AD53-9C0E603F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3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F6B4-7534-466D-BBD2-CD10D9FB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C897-95BF-480B-B5B7-7BF122403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98017-CA08-40F3-AF7F-0D9CD3283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32800-559E-45D2-8937-FB921E0B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17AB-D49D-4C18-B173-64D72EB5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7A11-2256-4454-9E34-472C8619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C329-0047-4FCB-8CD0-41B0FAC4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5DA96-39DE-4259-9BD6-D83B64251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6CBFC-74DC-41E1-8B0E-2675118E1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9C048-E03B-4A14-909F-1F18F017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05A1A-7CA9-4448-880C-C0A960EC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9D4F0-A400-43BD-BFAE-E373A67A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8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C7AC0-ECB7-4AC8-97C0-658CAA69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92937-CF26-412C-B192-A3D6D685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58F35-08AD-4B07-96FC-CF7303805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9B62-F5F8-4751-9381-5DB10A953A3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77D7-990C-4368-A531-C2DBD7666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12B23-1A84-4F34-83D7-1407DAC5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&quot;image processing&quot; logo">
            <a:extLst>
              <a:ext uri="{FF2B5EF4-FFF2-40B4-BE49-F238E27FC236}">
                <a16:creationId xmlns:a16="http://schemas.microsoft.com/office/drawing/2014/main" id="{E69A2476-2FFC-4703-AEB8-0081B4CD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714375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97945-8AED-49A6-BB17-5DD97DA265D7}"/>
              </a:ext>
            </a:extLst>
          </p:cNvPr>
          <p:cNvSpPr txBox="1"/>
          <p:nvPr/>
        </p:nvSpPr>
        <p:spPr>
          <a:xfrm>
            <a:off x="2036618" y="2935895"/>
            <a:ext cx="85621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73088" algn="l"/>
              </a:tabLst>
            </a:pPr>
            <a:r>
              <a:rPr lang="en-US" sz="5400" b="1" dirty="0">
                <a:solidFill>
                  <a:srgbClr val="002060"/>
                </a:solidFill>
              </a:rPr>
              <a:t>Digital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00B050"/>
                </a:solidFill>
              </a:rPr>
              <a:t>Image</a:t>
            </a:r>
            <a:r>
              <a:rPr lang="en-US" sz="5400" b="1" dirty="0">
                <a:solidFill>
                  <a:srgbClr val="FF0000"/>
                </a:solidFill>
              </a:rPr>
              <a:t> Processing</a:t>
            </a:r>
          </a:p>
          <a:p>
            <a:pPr algn="ctr">
              <a:tabLst>
                <a:tab pos="573088" algn="l"/>
              </a:tabLst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tabLst>
                <a:tab pos="573088" algn="l"/>
              </a:tabLst>
            </a:pPr>
            <a:r>
              <a:rPr lang="en-US" sz="3200" b="1" dirty="0">
                <a:solidFill>
                  <a:srgbClr val="00B0F0"/>
                </a:solidFill>
              </a:rPr>
              <a:t>Image Enhancement</a:t>
            </a:r>
            <a:endParaRPr lang="en-US" sz="5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387D2-7548-4C8F-AF45-D576032C4FE6}"/>
              </a:ext>
            </a:extLst>
          </p:cNvPr>
          <p:cNvSpPr/>
          <p:nvPr/>
        </p:nvSpPr>
        <p:spPr>
          <a:xfrm>
            <a:off x="5418195" y="153057"/>
            <a:ext cx="1717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Lecture #5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255B062-1E03-4500-A63B-B3BEF1375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472" y="4870039"/>
            <a:ext cx="7772400" cy="18254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Semester</a:t>
            </a:r>
          </a:p>
          <a:p>
            <a:r>
              <a:rPr lang="en-US" dirty="0">
                <a:solidFill>
                  <a:srgbClr val="009900"/>
                </a:solidFill>
              </a:rPr>
              <a:t>2019-2020</a:t>
            </a:r>
          </a:p>
          <a:p>
            <a:r>
              <a:rPr lang="en-US" dirty="0"/>
              <a:t>Dr. </a:t>
            </a:r>
            <a:r>
              <a:rPr lang="en-US" dirty="0" err="1"/>
              <a:t>Abdulhussein</a:t>
            </a:r>
            <a:r>
              <a:rPr lang="en-US" dirty="0"/>
              <a:t> Mohsin Abdullah</a:t>
            </a:r>
          </a:p>
          <a:p>
            <a:r>
              <a:rPr lang="en-US" dirty="0">
                <a:solidFill>
                  <a:srgbClr val="00B0F0"/>
                </a:solidFill>
              </a:rPr>
              <a:t>Computer Science Dept., CS &amp; IT College, </a:t>
            </a:r>
            <a:r>
              <a:rPr lang="en-US" dirty="0" err="1">
                <a:solidFill>
                  <a:srgbClr val="00B0F0"/>
                </a:solidFill>
              </a:rPr>
              <a:t>Basrah</a:t>
            </a:r>
            <a:r>
              <a:rPr lang="en-US" dirty="0">
                <a:solidFill>
                  <a:srgbClr val="00B0F0"/>
                </a:solidFill>
              </a:rPr>
              <a:t> Univ.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4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4D4F2-CA8D-463D-AB46-C6A8C0DB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06" y="666364"/>
            <a:ext cx="5458587" cy="5525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E8959-8ACE-46F0-B70B-2143A5F2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470" y="616627"/>
            <a:ext cx="600159" cy="590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BFB83-7844-4910-9F37-274D8C0DE104}"/>
              </a:ext>
            </a:extLst>
          </p:cNvPr>
          <p:cNvSpPr txBox="1"/>
          <p:nvPr/>
        </p:nvSpPr>
        <p:spPr>
          <a:xfrm>
            <a:off x="5352780" y="194497"/>
            <a:ext cx="21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 Image</a:t>
            </a:r>
          </a:p>
        </p:txBody>
      </p:sp>
    </p:spTree>
    <p:extLst>
      <p:ext uri="{BB962C8B-B14F-4D97-AF65-F5344CB8AC3E}">
        <p14:creationId xmlns:p14="http://schemas.microsoft.com/office/powerpoint/2010/main" val="16570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B325510-C1D4-44C3-BEB8-CD4958CB2C51}"/>
              </a:ext>
            </a:extLst>
          </p:cNvPr>
          <p:cNvSpPr txBox="1">
            <a:spLocks noChangeArrowheads="1"/>
          </p:cNvSpPr>
          <p:nvPr/>
        </p:nvSpPr>
        <p:spPr>
          <a:xfrm>
            <a:off x="491846" y="562263"/>
            <a:ext cx="10259571" cy="6162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At each point (x, y) the response of the filter at that point is calculated using a predefined relationship.</a:t>
            </a:r>
          </a:p>
          <a:p>
            <a:pPr marL="0" indent="0">
              <a:buNone/>
            </a:pPr>
            <a:endParaRPr lang="en-US" alt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dirty="0"/>
              <a:t>The output intensity value at (</a:t>
            </a:r>
            <a:r>
              <a:rPr lang="en-US" altLang="en-US" sz="3200" dirty="0" err="1"/>
              <a:t>x,y</a:t>
            </a:r>
            <a:r>
              <a:rPr lang="en-US" altLang="en-US" sz="3200" dirty="0"/>
              <a:t>) depends not only on the input intensity value at (</a:t>
            </a:r>
            <a:r>
              <a:rPr lang="en-US" altLang="en-US" sz="3200" dirty="0" err="1"/>
              <a:t>x,y</a:t>
            </a:r>
            <a:r>
              <a:rPr lang="en-US" altLang="en-US" sz="3200" dirty="0"/>
              <a:t>) but also on the specified number of neighboring intensity values</a:t>
            </a:r>
            <a:r>
              <a:rPr lang="en-US" altLang="en-US" sz="3200" dirty="0">
                <a:solidFill>
                  <a:srgbClr val="3333CD"/>
                </a:solidFill>
              </a:rPr>
              <a:t> </a:t>
            </a:r>
            <a:r>
              <a:rPr lang="en-US" altLang="en-US" sz="3200" dirty="0"/>
              <a:t>around (</a:t>
            </a:r>
            <a:r>
              <a:rPr lang="en-US" altLang="en-US" sz="3200" dirty="0" err="1"/>
              <a:t>x,y</a:t>
            </a:r>
            <a:r>
              <a:rPr lang="en-US" altLang="en-US" sz="3200" dirty="0"/>
              <a:t>)</a:t>
            </a:r>
          </a:p>
          <a:p>
            <a:pPr marL="0" indent="0">
              <a:buNone/>
            </a:pPr>
            <a:endParaRPr lang="en-US" alt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dirty="0"/>
              <a:t>The size of the masks determines the number of neighboring pixels which influence the output value at (</a:t>
            </a:r>
            <a:r>
              <a:rPr lang="en-US" altLang="en-US" sz="3200" dirty="0" err="1"/>
              <a:t>x,y</a:t>
            </a:r>
            <a:r>
              <a:rPr lang="en-US" altLang="en-US" sz="3200" dirty="0"/>
              <a:t>)</a:t>
            </a:r>
          </a:p>
          <a:p>
            <a:pPr marL="0" indent="0">
              <a:buNone/>
            </a:pPr>
            <a:endParaRPr lang="en-US" alt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200" dirty="0"/>
              <a:t>The values (coefficients) of the mask determine the nature and properties of enhancing technique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0907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4769977-9E78-48F9-A214-171FED0BFC21}"/>
              </a:ext>
            </a:extLst>
          </p:cNvPr>
          <p:cNvSpPr/>
          <p:nvPr/>
        </p:nvSpPr>
        <p:spPr>
          <a:xfrm>
            <a:off x="279969" y="552984"/>
            <a:ext cx="4268140" cy="4115761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E2FDBE-0B1E-4ED1-B8CB-35056A3E774C}"/>
              </a:ext>
            </a:extLst>
          </p:cNvPr>
          <p:cNvGrpSpPr/>
          <p:nvPr/>
        </p:nvGrpSpPr>
        <p:grpSpPr>
          <a:xfrm>
            <a:off x="2979684" y="1001918"/>
            <a:ext cx="1189541" cy="1115382"/>
            <a:chOff x="2567709" y="2228212"/>
            <a:chExt cx="2641600" cy="26000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E7731A-F04A-429F-8305-B490A63EA5AF}"/>
                </a:ext>
              </a:extLst>
            </p:cNvPr>
            <p:cNvSpPr/>
            <p:nvPr/>
          </p:nvSpPr>
          <p:spPr>
            <a:xfrm>
              <a:off x="2567709" y="2237510"/>
              <a:ext cx="2641600" cy="2590799"/>
            </a:xfrm>
            <a:prstGeom prst="rect">
              <a:avLst/>
            </a:prstGeom>
            <a:solidFill>
              <a:schemeClr val="bg1"/>
            </a:solidFill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18405D1-B230-4A47-8A58-FCC61FF4A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2610" y="2237510"/>
              <a:ext cx="0" cy="25907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3ECEF5-DF3D-4CC5-A5A8-61F51B694939}"/>
                </a:ext>
              </a:extLst>
            </p:cNvPr>
            <p:cNvCxnSpPr/>
            <p:nvPr/>
          </p:nvCxnSpPr>
          <p:spPr>
            <a:xfrm flipH="1">
              <a:off x="2567709" y="3950781"/>
              <a:ext cx="264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8AB7EF-8143-4CCA-A6DD-4052DC05145A}"/>
                </a:ext>
              </a:extLst>
            </p:cNvPr>
            <p:cNvCxnSpPr/>
            <p:nvPr/>
          </p:nvCxnSpPr>
          <p:spPr>
            <a:xfrm flipH="1">
              <a:off x="2567709" y="3129785"/>
              <a:ext cx="264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1D9EEB-BA92-456F-A0B4-FC3E25A09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601" y="2228212"/>
              <a:ext cx="0" cy="26000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8ABCFA-828D-4C9C-8446-28F138AB5F82}"/>
              </a:ext>
            </a:extLst>
          </p:cNvPr>
          <p:cNvGrpSpPr/>
          <p:nvPr/>
        </p:nvGrpSpPr>
        <p:grpSpPr>
          <a:xfrm>
            <a:off x="2114172" y="3751461"/>
            <a:ext cx="2942298" cy="2600097"/>
            <a:chOff x="2501350" y="2237422"/>
            <a:chExt cx="2942298" cy="26000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E73CCD-A030-4BA0-A128-8CCD480548FE}"/>
                </a:ext>
              </a:extLst>
            </p:cNvPr>
            <p:cNvGrpSpPr/>
            <p:nvPr/>
          </p:nvGrpSpPr>
          <p:grpSpPr>
            <a:xfrm>
              <a:off x="2589017" y="2237422"/>
              <a:ext cx="2641600" cy="2600097"/>
              <a:chOff x="2567709" y="2228212"/>
              <a:chExt cx="2641600" cy="260009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70924B-627F-448A-9072-05944FE18085}"/>
                  </a:ext>
                </a:extLst>
              </p:cNvPr>
              <p:cNvSpPr/>
              <p:nvPr/>
            </p:nvSpPr>
            <p:spPr>
              <a:xfrm>
                <a:off x="2567709" y="2237510"/>
                <a:ext cx="2641600" cy="2590799"/>
              </a:xfrm>
              <a:prstGeom prst="rect">
                <a:avLst/>
              </a:prstGeom>
              <a:solidFill>
                <a:schemeClr val="bg1"/>
              </a:solidFill>
              <a:ln w="476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CDFEF808-BD2B-43E8-8B18-9D3623071F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2610" y="2237510"/>
                <a:ext cx="0" cy="259079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58444682-6818-4883-92F6-4F8FE948C44C}"/>
                  </a:ext>
                </a:extLst>
              </p:cNvPr>
              <p:cNvCxnSpPr/>
              <p:nvPr/>
            </p:nvCxnSpPr>
            <p:spPr>
              <a:xfrm flipH="1">
                <a:off x="2567709" y="3950781"/>
                <a:ext cx="264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3F760D7-65A0-421E-B742-63A63D757129}"/>
                  </a:ext>
                </a:extLst>
              </p:cNvPr>
              <p:cNvCxnSpPr/>
              <p:nvPr/>
            </p:nvCxnSpPr>
            <p:spPr>
              <a:xfrm flipH="1">
                <a:off x="2567709" y="3129785"/>
                <a:ext cx="264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F6B0952-026B-47E5-A1C4-74FC21DF55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32601" y="2228212"/>
                <a:ext cx="0" cy="26000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34AA59-17D9-4FEF-8E48-DC4D8822F0FF}"/>
                </a:ext>
              </a:extLst>
            </p:cNvPr>
            <p:cNvSpPr txBox="1"/>
            <p:nvPr/>
          </p:nvSpPr>
          <p:spPr>
            <a:xfrm>
              <a:off x="3536190" y="3330993"/>
              <a:ext cx="707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f(</a:t>
              </a:r>
              <a:r>
                <a:rPr lang="en-US" b="1" dirty="0" err="1"/>
                <a:t>x,y</a:t>
              </a:r>
              <a:r>
                <a:rPr lang="en-US" b="1" dirty="0"/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6AC3C3-C4BF-412F-B696-DC9369E23CD6}"/>
                </a:ext>
              </a:extLst>
            </p:cNvPr>
            <p:cNvSpPr txBox="1"/>
            <p:nvPr/>
          </p:nvSpPr>
          <p:spPr>
            <a:xfrm>
              <a:off x="3491947" y="2490333"/>
              <a:ext cx="102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f(x-1,y)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9E8461-B36A-477D-A3B3-D929D0BA03F7}"/>
                </a:ext>
              </a:extLst>
            </p:cNvPr>
            <p:cNvSpPr txBox="1"/>
            <p:nvPr/>
          </p:nvSpPr>
          <p:spPr>
            <a:xfrm>
              <a:off x="3487030" y="4186393"/>
              <a:ext cx="102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f(x+1,y)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BE004D-EB5E-479F-9F32-5DA2C9CB8C5C}"/>
                </a:ext>
              </a:extLst>
            </p:cNvPr>
            <p:cNvSpPr txBox="1"/>
            <p:nvPr/>
          </p:nvSpPr>
          <p:spPr>
            <a:xfrm>
              <a:off x="4273615" y="2475587"/>
              <a:ext cx="108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f(x-1,y+1)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5828C5-42BC-4AB8-B50F-E229BC70E0BD}"/>
                </a:ext>
              </a:extLst>
            </p:cNvPr>
            <p:cNvSpPr txBox="1"/>
            <p:nvPr/>
          </p:nvSpPr>
          <p:spPr>
            <a:xfrm>
              <a:off x="2538222" y="2519832"/>
              <a:ext cx="108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f(x-1,y-1)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122FA9-C3D9-467A-8693-5253561751DE}"/>
                </a:ext>
              </a:extLst>
            </p:cNvPr>
            <p:cNvSpPr txBox="1"/>
            <p:nvPr/>
          </p:nvSpPr>
          <p:spPr>
            <a:xfrm>
              <a:off x="4357189" y="3365407"/>
              <a:ext cx="108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f(x,y+1)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CA82AA-0F3D-4E33-B7FB-67D909E99C44}"/>
                </a:ext>
              </a:extLst>
            </p:cNvPr>
            <p:cNvSpPr txBox="1"/>
            <p:nvPr/>
          </p:nvSpPr>
          <p:spPr>
            <a:xfrm>
              <a:off x="4278535" y="4220813"/>
              <a:ext cx="108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f(x+1,y+1)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D89945-5BFF-4C3B-82C7-73A0506187EE}"/>
                </a:ext>
              </a:extLst>
            </p:cNvPr>
            <p:cNvSpPr txBox="1"/>
            <p:nvPr/>
          </p:nvSpPr>
          <p:spPr>
            <a:xfrm>
              <a:off x="2501350" y="4211614"/>
              <a:ext cx="108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f(x-1,y+1)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344B73-244D-4B35-900F-0369F5354C52}"/>
                </a:ext>
              </a:extLst>
            </p:cNvPr>
            <p:cNvSpPr txBox="1"/>
            <p:nvPr/>
          </p:nvSpPr>
          <p:spPr>
            <a:xfrm>
              <a:off x="2602127" y="3322621"/>
              <a:ext cx="108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f(x,y-1)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233EFD-C188-402A-89E9-B668AEBEBC5A}"/>
              </a:ext>
            </a:extLst>
          </p:cNvPr>
          <p:cNvGrpSpPr/>
          <p:nvPr/>
        </p:nvGrpSpPr>
        <p:grpSpPr>
          <a:xfrm>
            <a:off x="5186393" y="964490"/>
            <a:ext cx="2895605" cy="2600097"/>
            <a:chOff x="8748943" y="1175538"/>
            <a:chExt cx="2895605" cy="260009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F436F6-64DB-45E3-9D7E-6F36C09EBD87}"/>
                </a:ext>
              </a:extLst>
            </p:cNvPr>
            <p:cNvGrpSpPr/>
            <p:nvPr/>
          </p:nvGrpSpPr>
          <p:grpSpPr>
            <a:xfrm>
              <a:off x="8748943" y="1175538"/>
              <a:ext cx="2641600" cy="2600097"/>
              <a:chOff x="2567709" y="2228212"/>
              <a:chExt cx="2641600" cy="260009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787A9D-C6D7-48E7-80DB-583ECA0F8F20}"/>
                  </a:ext>
                </a:extLst>
              </p:cNvPr>
              <p:cNvSpPr/>
              <p:nvPr/>
            </p:nvSpPr>
            <p:spPr>
              <a:xfrm>
                <a:off x="2567709" y="2237510"/>
                <a:ext cx="2641600" cy="2590799"/>
              </a:xfrm>
              <a:prstGeom prst="rect">
                <a:avLst/>
              </a:prstGeom>
              <a:solidFill>
                <a:schemeClr val="bg1"/>
              </a:solidFill>
              <a:ln w="476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9745084-15D9-4288-8E83-31F5D2CD27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2610" y="2237510"/>
                <a:ext cx="0" cy="259079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44ACBD-7F68-483A-BB62-1D3138A543E4}"/>
                  </a:ext>
                </a:extLst>
              </p:cNvPr>
              <p:cNvCxnSpPr/>
              <p:nvPr/>
            </p:nvCxnSpPr>
            <p:spPr>
              <a:xfrm flipH="1">
                <a:off x="2567709" y="3950781"/>
                <a:ext cx="264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5BBFBE9-D50D-4BDE-A31D-E85C0E1443B7}"/>
                  </a:ext>
                </a:extLst>
              </p:cNvPr>
              <p:cNvCxnSpPr/>
              <p:nvPr/>
            </p:nvCxnSpPr>
            <p:spPr>
              <a:xfrm flipH="1">
                <a:off x="2567709" y="3129785"/>
                <a:ext cx="264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4FD8FD0-683C-4A2D-9AA5-9309855D4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32601" y="2228212"/>
                <a:ext cx="0" cy="26000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E54FA1-0616-498D-AA1E-DF0B707FA73F}"/>
                </a:ext>
              </a:extLst>
            </p:cNvPr>
            <p:cNvSpPr txBox="1"/>
            <p:nvPr/>
          </p:nvSpPr>
          <p:spPr>
            <a:xfrm>
              <a:off x="9653516" y="2307815"/>
              <a:ext cx="1086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w(0, 0)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06B452-9345-4AA4-94CA-8F0CD87F57D6}"/>
                </a:ext>
              </a:extLst>
            </p:cNvPr>
            <p:cNvSpPr txBox="1"/>
            <p:nvPr/>
          </p:nvSpPr>
          <p:spPr>
            <a:xfrm>
              <a:off x="9673181" y="1437659"/>
              <a:ext cx="102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w(-1,0)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410A96-BB2B-4FC0-83EF-7D8297284993}"/>
                </a:ext>
              </a:extLst>
            </p:cNvPr>
            <p:cNvSpPr txBox="1"/>
            <p:nvPr/>
          </p:nvSpPr>
          <p:spPr>
            <a:xfrm>
              <a:off x="9668264" y="3133719"/>
              <a:ext cx="10209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w(1,0)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84A9E5-144D-4397-B764-39649677D935}"/>
                </a:ext>
              </a:extLst>
            </p:cNvPr>
            <p:cNvSpPr txBox="1"/>
            <p:nvPr/>
          </p:nvSpPr>
          <p:spPr>
            <a:xfrm>
              <a:off x="10513835" y="1461697"/>
              <a:ext cx="1086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w(-1,1)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85368C-CBDE-4CDC-AFD2-E3126F0AAF1F}"/>
                </a:ext>
              </a:extLst>
            </p:cNvPr>
            <p:cNvSpPr txBox="1"/>
            <p:nvPr/>
          </p:nvSpPr>
          <p:spPr>
            <a:xfrm>
              <a:off x="8758784" y="1467158"/>
              <a:ext cx="1086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w(-1,-1)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CE49C2-6E04-4248-B0B2-4143A6111AF3}"/>
                </a:ext>
              </a:extLst>
            </p:cNvPr>
            <p:cNvSpPr txBox="1"/>
            <p:nvPr/>
          </p:nvSpPr>
          <p:spPr>
            <a:xfrm>
              <a:off x="10538423" y="2312733"/>
              <a:ext cx="1086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w(0,1)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702E8A2-086E-4E68-9FF7-E057CFA1BCEF}"/>
                </a:ext>
              </a:extLst>
            </p:cNvPr>
            <p:cNvSpPr txBox="1"/>
            <p:nvPr/>
          </p:nvSpPr>
          <p:spPr>
            <a:xfrm>
              <a:off x="10558089" y="3168139"/>
              <a:ext cx="1086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w(1,1)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72E1AF-C8A8-4EA2-8980-19449FB123B0}"/>
                </a:ext>
              </a:extLst>
            </p:cNvPr>
            <p:cNvSpPr txBox="1"/>
            <p:nvPr/>
          </p:nvSpPr>
          <p:spPr>
            <a:xfrm>
              <a:off x="8821871" y="3159929"/>
              <a:ext cx="1086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w(1,-1)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57E5396-4557-45A0-AA2E-F1C43196E377}"/>
                </a:ext>
              </a:extLst>
            </p:cNvPr>
            <p:cNvSpPr txBox="1"/>
            <p:nvPr/>
          </p:nvSpPr>
          <p:spPr>
            <a:xfrm>
              <a:off x="8783361" y="2269947"/>
              <a:ext cx="1086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w(0,-1)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8BD1B15-E214-4688-AD60-CCE8575B1036}"/>
              </a:ext>
            </a:extLst>
          </p:cNvPr>
          <p:cNvCxnSpPr>
            <a:cxnSpLocks/>
          </p:cNvCxnSpPr>
          <p:nvPr/>
        </p:nvCxnSpPr>
        <p:spPr>
          <a:xfrm>
            <a:off x="4218933" y="1565793"/>
            <a:ext cx="837537" cy="8585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D55F058-F6A3-45EB-A1F8-F649090040B6}"/>
              </a:ext>
            </a:extLst>
          </p:cNvPr>
          <p:cNvSpPr txBox="1"/>
          <p:nvPr/>
        </p:nvSpPr>
        <p:spPr>
          <a:xfrm>
            <a:off x="5398099" y="618277"/>
            <a:ext cx="30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Mask Coefficients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B4DAEF-95E2-4244-993B-F2613107A716}"/>
              </a:ext>
            </a:extLst>
          </p:cNvPr>
          <p:cNvSpPr txBox="1"/>
          <p:nvPr/>
        </p:nvSpPr>
        <p:spPr>
          <a:xfrm>
            <a:off x="3200478" y="667152"/>
            <a:ext cx="74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Mask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8EF0A7-E053-4E48-BDB3-C58B1A9FCFAC}"/>
              </a:ext>
            </a:extLst>
          </p:cNvPr>
          <p:cNvSpPr txBox="1"/>
          <p:nvPr/>
        </p:nvSpPr>
        <p:spPr>
          <a:xfrm>
            <a:off x="-44712" y="5343129"/>
            <a:ext cx="268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Pixels of image section  under mask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8BB164F-C346-4272-9D97-397907361E69}"/>
              </a:ext>
            </a:extLst>
          </p:cNvPr>
          <p:cNvCxnSpPr>
            <a:cxnSpLocks/>
          </p:cNvCxnSpPr>
          <p:nvPr/>
        </p:nvCxnSpPr>
        <p:spPr>
          <a:xfrm>
            <a:off x="4206149" y="1541705"/>
            <a:ext cx="170356" cy="227826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4">
            <a:extLst>
              <a:ext uri="{FF2B5EF4-FFF2-40B4-BE49-F238E27FC236}">
                <a16:creationId xmlns:a16="http://schemas.microsoft.com/office/drawing/2014/main" id="{E87A4CD4-1199-4335-B557-8CA98129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283" y="95944"/>
            <a:ext cx="4038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The mechanics of spatial filtering </a:t>
            </a:r>
          </a:p>
          <a:p>
            <a:pPr eaLnBrk="1" hangingPunct="1">
              <a:spcBef>
                <a:spcPct val="50000"/>
              </a:spcBef>
            </a:pPr>
            <a:endParaRPr lang="en-US" altLang="en-US" b="0" dirty="0"/>
          </a:p>
          <a:p>
            <a:pPr eaLnBrk="1" hangingPunct="1">
              <a:spcBef>
                <a:spcPct val="50000"/>
              </a:spcBef>
            </a:pPr>
            <a:r>
              <a:rPr lang="en-US" altLang="en-US" b="0" dirty="0"/>
              <a:t>For an image of size </a:t>
            </a:r>
            <a:r>
              <a:rPr lang="en-US" altLang="en-US" b="0" i="1" dirty="0"/>
              <a:t>M </a:t>
            </a:r>
            <a:r>
              <a:rPr lang="en-US" altLang="en-US" b="0" dirty="0"/>
              <a:t>x </a:t>
            </a:r>
            <a:r>
              <a:rPr lang="en-US" altLang="en-US" b="0" i="1" dirty="0"/>
              <a:t>N </a:t>
            </a:r>
            <a:r>
              <a:rPr lang="en-US" altLang="en-US" b="0" dirty="0"/>
              <a:t>and a mask of size </a:t>
            </a:r>
            <a:r>
              <a:rPr lang="en-US" altLang="en-US" b="0" i="1" dirty="0"/>
              <a:t>m </a:t>
            </a:r>
            <a:r>
              <a:rPr lang="en-US" altLang="en-US" b="0" dirty="0"/>
              <a:t>x </a:t>
            </a:r>
            <a:r>
              <a:rPr lang="en-US" altLang="en-US" b="0" i="1" dirty="0"/>
              <a:t>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0" dirty="0"/>
              <a:t>The resulting output gray level for any coordinates x and y is given by</a:t>
            </a:r>
          </a:p>
        </p:txBody>
      </p:sp>
      <p:graphicFrame>
        <p:nvGraphicFramePr>
          <p:cNvPr id="56" name="Object 5">
            <a:extLst>
              <a:ext uri="{FF2B5EF4-FFF2-40B4-BE49-F238E27FC236}">
                <a16:creationId xmlns:a16="http://schemas.microsoft.com/office/drawing/2014/main" id="{DB2E5982-C562-4A7D-BA3E-9D80C77F1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244520"/>
              </p:ext>
            </p:extLst>
          </p:nvPr>
        </p:nvGraphicFramePr>
        <p:xfrm>
          <a:off x="6282693" y="3979252"/>
          <a:ext cx="5257800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2692080" imgH="888840" progId="Equation.3">
                  <p:embed/>
                </p:oleObj>
              </mc:Choice>
              <mc:Fallback>
                <p:oleObj name="Equation" r:id="rId3" imgW="2692080" imgH="888840" progId="Equation.3">
                  <p:embed/>
                  <p:pic>
                    <p:nvPicPr>
                      <p:cNvPr id="4098" name="Object 5">
                        <a:extLst>
                          <a:ext uri="{FF2B5EF4-FFF2-40B4-BE49-F238E27FC236}">
                            <a16:creationId xmlns:a16="http://schemas.microsoft.com/office/drawing/2014/main" id="{27DC068C-F50C-4981-8E66-79FC044831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693" y="3979252"/>
                        <a:ext cx="5257800" cy="173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04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CA799671-82CC-41C0-95D2-AB1050E7A878}"/>
              </a:ext>
            </a:extLst>
          </p:cNvPr>
          <p:cNvGrpSpPr/>
          <p:nvPr/>
        </p:nvGrpSpPr>
        <p:grpSpPr>
          <a:xfrm>
            <a:off x="7841677" y="1870363"/>
            <a:ext cx="1374733" cy="1135446"/>
            <a:chOff x="7575292" y="1727695"/>
            <a:chExt cx="1374733" cy="11354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6EE0B73-0BB0-4209-80AF-D3ED4A9E7E99}"/>
                </a:ext>
              </a:extLst>
            </p:cNvPr>
            <p:cNvGrpSpPr/>
            <p:nvPr/>
          </p:nvGrpSpPr>
          <p:grpSpPr>
            <a:xfrm>
              <a:off x="7575292" y="1727695"/>
              <a:ext cx="1196334" cy="1116615"/>
              <a:chOff x="7575292" y="1727695"/>
              <a:chExt cx="1196334" cy="111661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27D454E-0D34-4A0F-9055-46B5BB3F5491}"/>
                  </a:ext>
                </a:extLst>
              </p:cNvPr>
              <p:cNvCxnSpPr/>
              <p:nvPr/>
            </p:nvCxnSpPr>
            <p:spPr>
              <a:xfrm>
                <a:off x="8007927" y="1727695"/>
                <a:ext cx="0" cy="11166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84CF2EF-12B1-42CF-84D7-B321271210CF}"/>
                  </a:ext>
                </a:extLst>
              </p:cNvPr>
              <p:cNvCxnSpPr/>
              <p:nvPr/>
            </p:nvCxnSpPr>
            <p:spPr>
              <a:xfrm>
                <a:off x="8368146" y="1727695"/>
                <a:ext cx="0" cy="11166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402CF8E-0A74-432B-8609-94ACB86AB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0601" y="2105894"/>
                <a:ext cx="11810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740DF09-E6D4-4D0C-9419-6A78E702E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0613" y="2479965"/>
                <a:ext cx="11810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C9A26C-3ABD-4609-BF29-F03C169EE66A}"/>
                  </a:ext>
                </a:extLst>
              </p:cNvPr>
              <p:cNvSpPr/>
              <p:nvPr/>
            </p:nvSpPr>
            <p:spPr>
              <a:xfrm>
                <a:off x="7575292" y="1743780"/>
                <a:ext cx="1183934" cy="10705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BBAAC4-A653-484D-B98C-34F54651EC0E}"/>
                </a:ext>
              </a:extLst>
            </p:cNvPr>
            <p:cNvSpPr txBox="1"/>
            <p:nvPr/>
          </p:nvSpPr>
          <p:spPr>
            <a:xfrm>
              <a:off x="7576745" y="1787232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DC8DAD-7A8F-4ECE-977F-D06D7CB1E565}"/>
                </a:ext>
              </a:extLst>
            </p:cNvPr>
            <p:cNvSpPr txBox="1"/>
            <p:nvPr/>
          </p:nvSpPr>
          <p:spPr>
            <a:xfrm>
              <a:off x="7576740" y="2092037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483312-B301-42D2-8A26-46B7F693919E}"/>
                </a:ext>
              </a:extLst>
            </p:cNvPr>
            <p:cNvSpPr txBox="1"/>
            <p:nvPr/>
          </p:nvSpPr>
          <p:spPr>
            <a:xfrm>
              <a:off x="7576743" y="2479958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34176F-3BE8-4166-B891-1BDCD3256171}"/>
                </a:ext>
              </a:extLst>
            </p:cNvPr>
            <p:cNvSpPr txBox="1"/>
            <p:nvPr/>
          </p:nvSpPr>
          <p:spPr>
            <a:xfrm>
              <a:off x="8338744" y="1787227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1FD0B8-B5CC-41FE-B443-3407508F314E}"/>
                </a:ext>
              </a:extLst>
            </p:cNvPr>
            <p:cNvSpPr txBox="1"/>
            <p:nvPr/>
          </p:nvSpPr>
          <p:spPr>
            <a:xfrm>
              <a:off x="8338742" y="2479953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017DDE-10B6-49AF-B43E-3D00FD082E22}"/>
                </a:ext>
              </a:extLst>
            </p:cNvPr>
            <p:cNvSpPr txBox="1"/>
            <p:nvPr/>
          </p:nvSpPr>
          <p:spPr>
            <a:xfrm>
              <a:off x="7978527" y="1801083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168A88-8205-4C58-AA4B-7C8C6ADE2943}"/>
                </a:ext>
              </a:extLst>
            </p:cNvPr>
            <p:cNvSpPr txBox="1"/>
            <p:nvPr/>
          </p:nvSpPr>
          <p:spPr>
            <a:xfrm>
              <a:off x="7978522" y="2105888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653221-BDF9-4FC7-92D0-F068D9578B1A}"/>
                </a:ext>
              </a:extLst>
            </p:cNvPr>
            <p:cNvSpPr txBox="1"/>
            <p:nvPr/>
          </p:nvSpPr>
          <p:spPr>
            <a:xfrm>
              <a:off x="7978525" y="2493809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CB76EA-0AD3-47E1-B5AD-15FC421E2314}"/>
                </a:ext>
              </a:extLst>
            </p:cNvPr>
            <p:cNvSpPr txBox="1"/>
            <p:nvPr/>
          </p:nvSpPr>
          <p:spPr>
            <a:xfrm>
              <a:off x="8338744" y="2105883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367D58-36E2-4659-9818-14D352BC5DDB}"/>
              </a:ext>
            </a:extLst>
          </p:cNvPr>
          <p:cNvGrpSpPr/>
          <p:nvPr/>
        </p:nvGrpSpPr>
        <p:grpSpPr>
          <a:xfrm>
            <a:off x="2286000" y="1565564"/>
            <a:ext cx="2826328" cy="1634836"/>
            <a:chOff x="2286000" y="1565564"/>
            <a:chExt cx="2826328" cy="163483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130655-2728-4CBD-AA5B-DED6E090F5C8}"/>
                </a:ext>
              </a:extLst>
            </p:cNvPr>
            <p:cNvCxnSpPr/>
            <p:nvPr/>
          </p:nvCxnSpPr>
          <p:spPr>
            <a:xfrm>
              <a:off x="3200400" y="1565564"/>
              <a:ext cx="0" cy="1634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4B74B0-8D82-476F-99CA-91892F65F15C}"/>
                </a:ext>
              </a:extLst>
            </p:cNvPr>
            <p:cNvCxnSpPr/>
            <p:nvPr/>
          </p:nvCxnSpPr>
          <p:spPr>
            <a:xfrm>
              <a:off x="3546764" y="1565564"/>
              <a:ext cx="0" cy="1634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F47587-87DD-43AC-BBA1-B6A429DC2F95}"/>
                </a:ext>
              </a:extLst>
            </p:cNvPr>
            <p:cNvCxnSpPr/>
            <p:nvPr/>
          </p:nvCxnSpPr>
          <p:spPr>
            <a:xfrm>
              <a:off x="3948545" y="1565564"/>
              <a:ext cx="0" cy="1634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2DC312-913D-4590-B398-2C645D4D9EB0}"/>
                </a:ext>
              </a:extLst>
            </p:cNvPr>
            <p:cNvCxnSpPr/>
            <p:nvPr/>
          </p:nvCxnSpPr>
          <p:spPr>
            <a:xfrm>
              <a:off x="4308764" y="1565564"/>
              <a:ext cx="0" cy="1634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770195D-355F-4F58-B64E-9A338D555556}"/>
                </a:ext>
              </a:extLst>
            </p:cNvPr>
            <p:cNvCxnSpPr/>
            <p:nvPr/>
          </p:nvCxnSpPr>
          <p:spPr>
            <a:xfrm>
              <a:off x="4668981" y="1565564"/>
              <a:ext cx="0" cy="1634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81779-FBA0-4F73-A170-BECF5B5F24D5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5" y="1870363"/>
              <a:ext cx="27847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237C76-ACAB-4CE4-900E-A0819F76DA06}"/>
                </a:ext>
              </a:extLst>
            </p:cNvPr>
            <p:cNvCxnSpPr>
              <a:cxnSpLocks/>
            </p:cNvCxnSpPr>
            <p:nvPr/>
          </p:nvCxnSpPr>
          <p:spPr>
            <a:xfrm>
              <a:off x="2327564" y="2216729"/>
              <a:ext cx="27847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2D21BC-F174-471D-804D-73320E2516F2}"/>
                </a:ext>
              </a:extLst>
            </p:cNvPr>
            <p:cNvCxnSpPr>
              <a:cxnSpLocks/>
            </p:cNvCxnSpPr>
            <p:nvPr/>
          </p:nvCxnSpPr>
          <p:spPr>
            <a:xfrm>
              <a:off x="2327564" y="2590800"/>
              <a:ext cx="27847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FEB0AF-9FD9-4C63-864E-CF99C4497CF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0" y="2964873"/>
              <a:ext cx="27847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27AA45-CE41-42AD-A303-B5875B9C4E57}"/>
                </a:ext>
              </a:extLst>
            </p:cNvPr>
            <p:cNvSpPr txBox="1"/>
            <p:nvPr/>
          </p:nvSpPr>
          <p:spPr>
            <a:xfrm>
              <a:off x="3506055" y="1884218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DB005A-6DFD-4635-AC32-47BD8CF543DD}"/>
                </a:ext>
              </a:extLst>
            </p:cNvPr>
            <p:cNvSpPr txBox="1"/>
            <p:nvPr/>
          </p:nvSpPr>
          <p:spPr>
            <a:xfrm>
              <a:off x="3506050" y="2189023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20449B-8BCC-400E-8E71-3C36B8658E06}"/>
                </a:ext>
              </a:extLst>
            </p:cNvPr>
            <p:cNvSpPr txBox="1"/>
            <p:nvPr/>
          </p:nvSpPr>
          <p:spPr>
            <a:xfrm>
              <a:off x="3506053" y="2576944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F0B607-74A4-44A0-81BB-C8B5C1192EF0}"/>
                </a:ext>
              </a:extLst>
            </p:cNvPr>
            <p:cNvSpPr txBox="1"/>
            <p:nvPr/>
          </p:nvSpPr>
          <p:spPr>
            <a:xfrm>
              <a:off x="4268054" y="1884213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A177B7-A271-4057-B077-EC9EFF154E73}"/>
                </a:ext>
              </a:extLst>
            </p:cNvPr>
            <p:cNvSpPr txBox="1"/>
            <p:nvPr/>
          </p:nvSpPr>
          <p:spPr>
            <a:xfrm>
              <a:off x="4268052" y="2576939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Z9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5E934D-BEDD-46AC-B9BB-6F676C55F903}"/>
                </a:ext>
              </a:extLst>
            </p:cNvPr>
            <p:cNvSpPr txBox="1"/>
            <p:nvPr/>
          </p:nvSpPr>
          <p:spPr>
            <a:xfrm>
              <a:off x="3907837" y="1898069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DE75FD-F3A8-484F-AD4A-14672906E964}"/>
                </a:ext>
              </a:extLst>
            </p:cNvPr>
            <p:cNvSpPr txBox="1"/>
            <p:nvPr/>
          </p:nvSpPr>
          <p:spPr>
            <a:xfrm>
              <a:off x="3907832" y="2202874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7343F9-FABE-4528-8000-79D7C6BA22B0}"/>
                </a:ext>
              </a:extLst>
            </p:cNvPr>
            <p:cNvSpPr txBox="1"/>
            <p:nvPr/>
          </p:nvSpPr>
          <p:spPr>
            <a:xfrm>
              <a:off x="3907835" y="2590795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E176B4-3174-435D-9F82-56C6100613E4}"/>
                </a:ext>
              </a:extLst>
            </p:cNvPr>
            <p:cNvSpPr txBox="1"/>
            <p:nvPr/>
          </p:nvSpPr>
          <p:spPr>
            <a:xfrm>
              <a:off x="4268054" y="2202869"/>
              <a:ext cx="611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Z6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E9A4501-3785-427B-936A-7F410C6D364B}"/>
              </a:ext>
            </a:extLst>
          </p:cNvPr>
          <p:cNvSpPr txBox="1"/>
          <p:nvPr/>
        </p:nvSpPr>
        <p:spPr>
          <a:xfrm>
            <a:off x="3431117" y="3098952"/>
            <a:ext cx="156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Subimage</a:t>
            </a:r>
            <a:endParaRPr lang="en-US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CC7E82-55F5-426A-87A5-6A0084E8D497}"/>
              </a:ext>
            </a:extLst>
          </p:cNvPr>
          <p:cNvSpPr txBox="1"/>
          <p:nvPr/>
        </p:nvSpPr>
        <p:spPr>
          <a:xfrm>
            <a:off x="7245928" y="3030425"/>
            <a:ext cx="342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Mask Coefficients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8AE14-46EE-4AAB-AAE4-84FB4DC189BC}"/>
              </a:ext>
            </a:extLst>
          </p:cNvPr>
          <p:cNvSpPr/>
          <p:nvPr/>
        </p:nvSpPr>
        <p:spPr>
          <a:xfrm>
            <a:off x="1124748" y="636177"/>
            <a:ext cx="8685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Given the 3×3 mask with coefficients: </a:t>
            </a:r>
            <a:r>
              <a:rPr lang="en-US" altLang="en-US" sz="2400" i="1" dirty="0"/>
              <a:t>w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w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,…, </a:t>
            </a:r>
            <a:r>
              <a:rPr lang="en-US" altLang="en-US" sz="2400" i="1" dirty="0"/>
              <a:t>w</a:t>
            </a:r>
            <a:r>
              <a:rPr lang="en-US" altLang="en-US" sz="2400" baseline="-25000" dirty="0"/>
              <a:t>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mask cover the pixels with gray levels: </a:t>
            </a:r>
            <a:r>
              <a:rPr lang="en-US" altLang="en-US" sz="2400" i="1" dirty="0"/>
              <a:t>z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z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,…, </a:t>
            </a:r>
            <a:r>
              <a:rPr lang="en-US" altLang="en-US" sz="2400" i="1" dirty="0"/>
              <a:t>z</a:t>
            </a:r>
            <a:r>
              <a:rPr lang="en-US" altLang="en-US" sz="2400" baseline="-25000" dirty="0"/>
              <a:t>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AA9808-3599-4BC6-AB98-4431712C712F}"/>
              </a:ext>
            </a:extLst>
          </p:cNvPr>
          <p:cNvSpPr/>
          <p:nvPr/>
        </p:nvSpPr>
        <p:spPr>
          <a:xfrm>
            <a:off x="1124748" y="5303904"/>
            <a:ext cx="10319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schemeClr val="accent2"/>
                </a:solidFill>
              </a:rPr>
              <a:t>z</a:t>
            </a:r>
            <a:r>
              <a:rPr lang="en-US" altLang="en-US" sz="2800" i="1" dirty="0"/>
              <a:t> </a:t>
            </a:r>
            <a:r>
              <a:rPr lang="en-US" altLang="en-US" sz="2800" dirty="0"/>
              <a:t>gives the output intensity value for the processed image (to be stored in a new array) at the location of </a:t>
            </a:r>
            <a:r>
              <a:rPr lang="en-US" altLang="en-US" sz="2800" i="1" dirty="0"/>
              <a:t>z</a:t>
            </a:r>
            <a:r>
              <a:rPr lang="en-US" altLang="en-US" sz="2800" baseline="-25000" dirty="0"/>
              <a:t>5 </a:t>
            </a:r>
            <a:r>
              <a:rPr lang="en-US" altLang="en-US" sz="2800" dirty="0"/>
              <a:t>in the input image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43194A-0CA2-445A-A9FF-CA11508F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20" y="3504066"/>
            <a:ext cx="9030960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279FD78-7176-4F84-8C03-A6A1A003C089}"/>
              </a:ext>
            </a:extLst>
          </p:cNvPr>
          <p:cNvSpPr txBox="1">
            <a:spLocks noChangeArrowheads="1"/>
          </p:cNvSpPr>
          <p:nvPr/>
        </p:nvSpPr>
        <p:spPr>
          <a:xfrm>
            <a:off x="609599" y="550949"/>
            <a:ext cx="10446327" cy="5756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Mask operation near the image border 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dirty="0"/>
              <a:t>Problem arises when part of the mask is located outside the image plane; to handle the problem: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Discard the problem pixels (e.g. 512x512</a:t>
            </a:r>
            <a:r>
              <a:rPr lang="en-US" altLang="en-US" baseline="-25000" dirty="0"/>
              <a:t>input</a:t>
            </a:r>
            <a:r>
              <a:rPr lang="en-US" altLang="en-US" dirty="0"/>
              <a:t> 510x510</a:t>
            </a:r>
            <a:r>
              <a:rPr lang="en-US" altLang="en-US" baseline="-25000" dirty="0"/>
              <a:t>output</a:t>
            </a:r>
            <a:r>
              <a:rPr lang="en-US" altLang="en-US" dirty="0"/>
              <a:t> if mask size is 3x3)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Zero padding: expand the input image by padding zeros (512x512</a:t>
            </a:r>
            <a:r>
              <a:rPr lang="en-US" altLang="en-US" baseline="-25000" dirty="0"/>
              <a:t>input</a:t>
            </a:r>
            <a:r>
              <a:rPr lang="en-US" altLang="en-US" dirty="0"/>
              <a:t> 514x514</a:t>
            </a:r>
            <a:r>
              <a:rPr lang="en-US" altLang="en-US" baseline="-25000" dirty="0"/>
              <a:t>output</a:t>
            </a:r>
            <a:r>
              <a:rPr lang="en-US" altLang="en-US" dirty="0"/>
              <a:t>)</a:t>
            </a:r>
          </a:p>
          <a:p>
            <a:pPr marL="914400" lvl="1" indent="-457200"/>
            <a:r>
              <a:rPr lang="en-US" altLang="en-US" dirty="0"/>
              <a:t>Zero padding is not good  create artificial lines or edges on the border</a:t>
            </a:r>
            <a:r>
              <a:rPr lang="en-US" altLang="en-US" sz="3200" dirty="0"/>
              <a:t>; </a:t>
            </a:r>
            <a:endParaRPr lang="en-US" altLang="en-US" sz="4800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We normally use the gray levels of border pixels to fill up the expanded region (for 3x3 mask). For larger masks a border region equal to half of the mask size is mirrored on the expanded region. </a:t>
            </a:r>
          </a:p>
        </p:txBody>
      </p:sp>
    </p:spTree>
    <p:extLst>
      <p:ext uri="{BB962C8B-B14F-4D97-AF65-F5344CB8AC3E}">
        <p14:creationId xmlns:p14="http://schemas.microsoft.com/office/powerpoint/2010/main" val="3273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>
            <a:extLst>
              <a:ext uri="{FF2B5EF4-FFF2-40B4-BE49-F238E27FC236}">
                <a16:creationId xmlns:a16="http://schemas.microsoft.com/office/drawing/2014/main" id="{F4F047BA-9F3F-4F8C-B1B3-CE4DCAD20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327" y="-106362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Mask operation near the image border</a:t>
            </a:r>
          </a:p>
        </p:txBody>
      </p:sp>
      <p:pic>
        <p:nvPicPr>
          <p:cNvPr id="14342" name="Picture 3">
            <a:extLst>
              <a:ext uri="{FF2B5EF4-FFF2-40B4-BE49-F238E27FC236}">
                <a16:creationId xmlns:a16="http://schemas.microsoft.com/office/drawing/2014/main" id="{0CCF94E3-7B5B-4C07-A66E-547CDE95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3" y="1219201"/>
            <a:ext cx="7793182" cy="522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A0E48F-86FB-4BE2-83DD-4FAFD441D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247751"/>
            <a:ext cx="791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The output of correlation is a </a:t>
            </a:r>
            <a:r>
              <a:rPr lang="en-US" altLang="en-US" b="1" dirty="0">
                <a:solidFill>
                  <a:srgbClr val="FF0000"/>
                </a:solidFill>
              </a:rPr>
              <a:t>weighted sum </a:t>
            </a:r>
            <a:r>
              <a:rPr lang="en-US" altLang="en-US" dirty="0"/>
              <a:t>of input pixels.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ADF2BD7-7580-459A-A0A6-BB328F9D5415}"/>
              </a:ext>
            </a:extLst>
          </p:cNvPr>
          <p:cNvSpPr txBox="1">
            <a:spLocks/>
          </p:cNvSpPr>
          <p:nvPr/>
        </p:nvSpPr>
        <p:spPr>
          <a:xfrm>
            <a:off x="285751" y="195142"/>
            <a:ext cx="7873194" cy="685896"/>
          </a:xfrm>
          <a:prstGeom prst="rect">
            <a:avLst/>
          </a:prstGeom>
        </p:spPr>
        <p:txBody>
          <a:bodyPr vert="horz" wrap="square" lIns="0" tIns="870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703">
              <a:lnSpc>
                <a:spcPct val="100000"/>
              </a:lnSpc>
              <a:spcBef>
                <a:spcPts val="69"/>
              </a:spcBef>
            </a:pPr>
            <a:r>
              <a:rPr lang="en-US" b="1" spc="-3">
                <a:solidFill>
                  <a:srgbClr val="FF0000"/>
                </a:solidFill>
              </a:rPr>
              <a:t>Correlation </a:t>
            </a:r>
            <a:r>
              <a:rPr lang="en-US" b="1">
                <a:solidFill>
                  <a:srgbClr val="FF0000"/>
                </a:solidFill>
              </a:rPr>
              <a:t>vs.</a:t>
            </a:r>
            <a:r>
              <a:rPr lang="en-US" b="1" spc="-34">
                <a:solidFill>
                  <a:srgbClr val="FF0000"/>
                </a:solidFill>
              </a:rPr>
              <a:t> </a:t>
            </a:r>
            <a:r>
              <a:rPr lang="en-US" b="1" spc="-3">
                <a:solidFill>
                  <a:srgbClr val="FF0000"/>
                </a:solidFill>
              </a:rPr>
              <a:t>Convolution</a:t>
            </a:r>
            <a:endParaRPr lang="en-US" b="1" spc="-3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A4851B-7B0A-4F23-97A1-A3B33698472E}"/>
              </a:ext>
            </a:extLst>
          </p:cNvPr>
          <p:cNvGrpSpPr>
            <a:grpSpLocks/>
          </p:cNvGrpSpPr>
          <p:nvPr/>
        </p:nvGrpSpPr>
        <p:grpSpPr bwMode="auto">
          <a:xfrm>
            <a:off x="2419350" y="3593306"/>
            <a:ext cx="7353300" cy="2820336"/>
            <a:chOff x="960" y="1728"/>
            <a:chExt cx="4224" cy="14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FE465C-54F7-47B0-9CB8-CE8E4D403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728"/>
              <a:ext cx="4224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C64E44E7-8AA7-48D9-BBCB-854D4E4A8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870"/>
              <a:ext cx="704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2"/>
                  </a:solidFill>
                </a:rPr>
                <a:t>output image</a:t>
              </a: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BB564AC1-0894-404B-AEC4-8288FEFB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7892" r="80840" b="9073"/>
          <a:stretch>
            <a:fillRect/>
          </a:stretch>
        </p:blipFill>
        <p:spPr bwMode="auto">
          <a:xfrm>
            <a:off x="9022571" y="2134013"/>
            <a:ext cx="1531130" cy="150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C8E3BBCA-64EA-4817-8EEB-11486F2C3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7" b="30435"/>
          <a:stretch>
            <a:fillRect/>
          </a:stretch>
        </p:blipFill>
        <p:spPr bwMode="auto">
          <a:xfrm>
            <a:off x="1122401" y="2284412"/>
            <a:ext cx="6453149" cy="118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5BBCEC1-B624-4655-8C43-19F3AEAC6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254" y="2282511"/>
            <a:ext cx="1426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Need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define mask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weights!</a:t>
            </a:r>
          </a:p>
        </p:txBody>
      </p:sp>
    </p:spTree>
    <p:extLst>
      <p:ext uri="{BB962C8B-B14F-4D97-AF65-F5344CB8AC3E}">
        <p14:creationId xmlns:p14="http://schemas.microsoft.com/office/powerpoint/2010/main" val="99826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1" y="195142"/>
            <a:ext cx="7873194" cy="685896"/>
          </a:xfrm>
          <a:prstGeom prst="rect">
            <a:avLst/>
          </a:prstGeom>
        </p:spPr>
        <p:txBody>
          <a:bodyPr vert="horz" wrap="square" lIns="0" tIns="8703" rIns="0" bIns="0" rtlCol="0" anchor="ctr">
            <a:spAutoFit/>
          </a:bodyPr>
          <a:lstStyle/>
          <a:p>
            <a:pPr marL="8703">
              <a:lnSpc>
                <a:spcPct val="100000"/>
              </a:lnSpc>
              <a:spcBef>
                <a:spcPts val="69"/>
              </a:spcBef>
            </a:pPr>
            <a:r>
              <a:rPr b="1" spc="-3" dirty="0">
                <a:solidFill>
                  <a:srgbClr val="FF0000"/>
                </a:solidFill>
              </a:rPr>
              <a:t>Correlation </a:t>
            </a:r>
            <a:r>
              <a:rPr lang="en-US" altLang="en-US" dirty="0"/>
              <a:t>(linear operator)</a:t>
            </a:r>
            <a:endParaRPr b="1" spc="-3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854" y="1199860"/>
            <a:ext cx="4189211" cy="1404811"/>
          </a:xfrm>
          <a:prstGeom prst="rect">
            <a:avLst/>
          </a:prstGeom>
        </p:spPr>
        <p:txBody>
          <a:bodyPr vert="horz" wrap="square" lIns="0" tIns="8703" rIns="0" bIns="0" rtlCol="0">
            <a:spAutoFit/>
          </a:bodyPr>
          <a:lstStyle/>
          <a:p>
            <a:pPr marL="269803" indent="-261099">
              <a:spcBef>
                <a:spcPts val="69"/>
              </a:spcBef>
              <a:buSzPct val="125000"/>
              <a:buChar char="•"/>
              <a:tabLst>
                <a:tab pos="269367" algn="l"/>
                <a:tab pos="269803" algn="l"/>
              </a:tabLst>
            </a:pPr>
            <a:r>
              <a:rPr sz="2400" b="1" spc="-3" dirty="0">
                <a:latin typeface="Arial"/>
                <a:cs typeface="Arial"/>
              </a:rPr>
              <a:t>Correlation:</a:t>
            </a:r>
            <a:endParaRPr sz="2400" b="1" dirty="0">
              <a:latin typeface="Arial"/>
              <a:cs typeface="Arial"/>
            </a:endParaRPr>
          </a:p>
          <a:p>
            <a:pPr marL="617935" lvl="1" indent="-261099">
              <a:spcBef>
                <a:spcPts val="1713"/>
              </a:spcBef>
              <a:buAutoNum type="arabicPeriod"/>
              <a:tabLst>
                <a:tab pos="617935" algn="l"/>
              </a:tabLst>
            </a:pPr>
            <a:r>
              <a:rPr sz="1919" dirty="0">
                <a:latin typeface="Arial"/>
                <a:cs typeface="Arial"/>
              </a:rPr>
              <a:t>Move </a:t>
            </a:r>
            <a:r>
              <a:rPr sz="1919" spc="-3" dirty="0">
                <a:latin typeface="Arial"/>
                <a:cs typeface="Arial"/>
              </a:rPr>
              <a:t>the filter </a:t>
            </a:r>
            <a:r>
              <a:rPr sz="1919" dirty="0">
                <a:latin typeface="Arial"/>
                <a:cs typeface="Arial"/>
              </a:rPr>
              <a:t>mask </a:t>
            </a:r>
            <a:r>
              <a:rPr sz="1919" spc="-3" dirty="0">
                <a:latin typeface="Arial"/>
                <a:cs typeface="Arial"/>
              </a:rPr>
              <a:t>to </a:t>
            </a:r>
            <a:r>
              <a:rPr sz="1919" dirty="0">
                <a:latin typeface="Arial"/>
                <a:cs typeface="Arial"/>
              </a:rPr>
              <a:t>a</a:t>
            </a:r>
            <a:r>
              <a:rPr sz="1919" spc="-14" dirty="0">
                <a:latin typeface="Arial"/>
                <a:cs typeface="Arial"/>
              </a:rPr>
              <a:t> </a:t>
            </a:r>
            <a:r>
              <a:rPr sz="1919" spc="-3" dirty="0">
                <a:latin typeface="Arial"/>
                <a:cs typeface="Arial"/>
              </a:rPr>
              <a:t>location</a:t>
            </a:r>
            <a:endParaRPr sz="1919" dirty="0">
              <a:latin typeface="Arial"/>
              <a:cs typeface="Arial"/>
            </a:endParaRPr>
          </a:p>
          <a:p>
            <a:pPr marL="617935" lvl="1" indent="-261099">
              <a:spcBef>
                <a:spcPts val="1672"/>
              </a:spcBef>
              <a:buAutoNum type="arabicPeriod"/>
              <a:tabLst>
                <a:tab pos="617935" algn="l"/>
              </a:tabLst>
            </a:pPr>
            <a:r>
              <a:rPr sz="1919" spc="-3" dirty="0">
                <a:latin typeface="Arial"/>
                <a:cs typeface="Arial"/>
              </a:rPr>
              <a:t>Compute the </a:t>
            </a:r>
            <a:r>
              <a:rPr sz="1919" dirty="0">
                <a:latin typeface="Arial"/>
                <a:cs typeface="Arial"/>
              </a:rPr>
              <a:t>sum of</a:t>
            </a:r>
            <a:r>
              <a:rPr sz="1919" spc="-10" dirty="0">
                <a:latin typeface="Arial"/>
                <a:cs typeface="Arial"/>
              </a:rPr>
              <a:t> </a:t>
            </a:r>
            <a:r>
              <a:rPr sz="1919" spc="-3" dirty="0">
                <a:latin typeface="Arial"/>
                <a:cs typeface="Arial"/>
              </a:rPr>
              <a:t>products</a:t>
            </a:r>
            <a:endParaRPr sz="1919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007" y="2867977"/>
            <a:ext cx="1145756" cy="304125"/>
          </a:xfrm>
          <a:prstGeom prst="rect">
            <a:avLst/>
          </a:prstGeom>
        </p:spPr>
        <p:txBody>
          <a:bodyPr vert="horz" wrap="square" lIns="0" tIns="8703" rIns="0" bIns="0" rtlCol="0">
            <a:spAutoFit/>
          </a:bodyPr>
          <a:lstStyle/>
          <a:p>
            <a:pPr marL="8703">
              <a:spcBef>
                <a:spcPts val="69"/>
              </a:spcBef>
            </a:pPr>
            <a:r>
              <a:rPr sz="1919" dirty="0">
                <a:latin typeface="Arial"/>
                <a:cs typeface="Arial"/>
              </a:rPr>
              <a:t>3. Go to</a:t>
            </a:r>
            <a:r>
              <a:rPr sz="1919" spc="-144" dirty="0">
                <a:latin typeface="Arial"/>
                <a:cs typeface="Arial"/>
              </a:rPr>
              <a:t> </a:t>
            </a:r>
            <a:r>
              <a:rPr sz="1919" spc="-3" dirty="0">
                <a:latin typeface="Arial"/>
                <a:cs typeface="Arial"/>
              </a:rPr>
              <a:t>1.</a:t>
            </a:r>
            <a:endParaRPr sz="1919" dirty="0">
              <a:latin typeface="Arial"/>
              <a:cs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09C8A6-4326-44D7-9BCD-5335D616EADD}"/>
              </a:ext>
            </a:extLst>
          </p:cNvPr>
          <p:cNvGrpSpPr/>
          <p:nvPr/>
        </p:nvGrpSpPr>
        <p:grpSpPr>
          <a:xfrm>
            <a:off x="2473081" y="3003612"/>
            <a:ext cx="6454991" cy="907247"/>
            <a:chOff x="2473081" y="3003612"/>
            <a:chExt cx="6454991" cy="907247"/>
          </a:xfrm>
        </p:grpSpPr>
        <p:sp>
          <p:nvSpPr>
            <p:cNvPr id="11" name="object 11"/>
            <p:cNvSpPr txBox="1"/>
            <p:nvPr/>
          </p:nvSpPr>
          <p:spPr>
            <a:xfrm>
              <a:off x="2473081" y="3236031"/>
              <a:ext cx="2573055" cy="386262"/>
            </a:xfrm>
            <a:prstGeom prst="rect">
              <a:avLst/>
            </a:prstGeom>
          </p:spPr>
          <p:txBody>
            <a:bodyPr vert="horz" wrap="square" lIns="0" tIns="11749" rIns="0" bIns="0" rtlCol="0">
              <a:spAutoFit/>
            </a:bodyPr>
            <a:lstStyle/>
            <a:p>
              <a:pPr marL="8703">
                <a:spcBef>
                  <a:spcPts val="93"/>
                </a:spcBef>
              </a:pPr>
              <a:r>
                <a:rPr sz="2433" spc="-10" dirty="0">
                  <a:latin typeface="DejaVu Serif"/>
                  <a:cs typeface="DejaVu Serif"/>
                </a:rPr>
                <a:t>w</a:t>
              </a:r>
              <a:r>
                <a:rPr sz="2433" spc="-10" dirty="0">
                  <a:latin typeface="Arial"/>
                  <a:cs typeface="Arial"/>
                </a:rPr>
                <a:t>(</a:t>
              </a:r>
              <a:r>
                <a:rPr sz="2433" spc="-10" dirty="0">
                  <a:latin typeface="DejaVu Serif"/>
                  <a:cs typeface="DejaVu Serif"/>
                </a:rPr>
                <a:t>x,</a:t>
              </a:r>
              <a:r>
                <a:rPr sz="2433" spc="-421" dirty="0">
                  <a:latin typeface="DejaVu Serif"/>
                  <a:cs typeface="DejaVu Serif"/>
                </a:rPr>
                <a:t> </a:t>
              </a:r>
              <a:r>
                <a:rPr sz="2433" spc="99" dirty="0">
                  <a:latin typeface="DejaVu Serif"/>
                  <a:cs typeface="DejaVu Serif"/>
                </a:rPr>
                <a:t>y</a:t>
              </a:r>
              <a:r>
                <a:rPr sz="2433" spc="99" dirty="0">
                  <a:latin typeface="Arial"/>
                  <a:cs typeface="Arial"/>
                </a:rPr>
                <a:t>)</a:t>
              </a:r>
              <a:r>
                <a:rPr sz="2433" spc="-202" dirty="0">
                  <a:latin typeface="Arial"/>
                  <a:cs typeface="Arial"/>
                </a:rPr>
                <a:t> </a:t>
              </a:r>
              <a:r>
                <a:rPr sz="2433" spc="161" dirty="0">
                  <a:latin typeface="Arial"/>
                  <a:cs typeface="Arial"/>
                </a:rPr>
                <a:t>O</a:t>
              </a:r>
              <a:r>
                <a:rPr sz="2433" spc="-209" dirty="0">
                  <a:latin typeface="Arial"/>
                  <a:cs typeface="Arial"/>
                </a:rPr>
                <a:t> </a:t>
              </a:r>
              <a:r>
                <a:rPr sz="2433" spc="195" dirty="0">
                  <a:latin typeface="DejaVu Serif"/>
                  <a:cs typeface="DejaVu Serif"/>
                </a:rPr>
                <a:t>f</a:t>
              </a:r>
              <a:r>
                <a:rPr sz="2433" spc="195" dirty="0">
                  <a:latin typeface="Arial"/>
                  <a:cs typeface="Arial"/>
                </a:rPr>
                <a:t>(</a:t>
              </a:r>
              <a:r>
                <a:rPr sz="2433" spc="195" dirty="0">
                  <a:latin typeface="DejaVu Serif"/>
                  <a:cs typeface="DejaVu Serif"/>
                </a:rPr>
                <a:t>x,</a:t>
              </a:r>
              <a:r>
                <a:rPr sz="2433" spc="-418" dirty="0">
                  <a:latin typeface="DejaVu Serif"/>
                  <a:cs typeface="DejaVu Serif"/>
                </a:rPr>
                <a:t> </a:t>
              </a:r>
              <a:r>
                <a:rPr sz="2433" spc="99" dirty="0">
                  <a:latin typeface="DejaVu Serif"/>
                  <a:cs typeface="DejaVu Serif"/>
                </a:rPr>
                <a:t>y</a:t>
              </a:r>
              <a:r>
                <a:rPr sz="2433" spc="99" dirty="0">
                  <a:latin typeface="Arial"/>
                  <a:cs typeface="Arial"/>
                </a:rPr>
                <a:t>)</a:t>
              </a:r>
              <a:r>
                <a:rPr sz="2433" spc="-86" dirty="0">
                  <a:latin typeface="Arial"/>
                  <a:cs typeface="Arial"/>
                </a:rPr>
                <a:t> </a:t>
              </a:r>
              <a:r>
                <a:rPr sz="2433" spc="-78" dirty="0">
                  <a:latin typeface="Arial"/>
                  <a:cs typeface="Arial"/>
                </a:rPr>
                <a:t>=</a:t>
              </a:r>
              <a:endParaRPr sz="2433" dirty="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286947" y="3003612"/>
              <a:ext cx="687105" cy="273265"/>
            </a:xfrm>
            <a:prstGeom prst="rect">
              <a:avLst/>
            </a:prstGeom>
          </p:spPr>
          <p:txBody>
            <a:bodyPr vert="horz" wrap="square" lIns="0" tIns="9573" rIns="0" bIns="0" rtlCol="0">
              <a:spAutoFit/>
            </a:bodyPr>
            <a:lstStyle/>
            <a:p>
              <a:pPr marL="8703">
                <a:spcBef>
                  <a:spcPts val="75"/>
                </a:spcBef>
                <a:tabLst>
                  <a:tab pos="568326" algn="l"/>
                </a:tabLst>
              </a:pPr>
              <a:r>
                <a:rPr sz="1713" i="1" spc="164" dirty="0">
                  <a:latin typeface="Trebuchet MS"/>
                  <a:cs typeface="Trebuchet MS"/>
                </a:rPr>
                <a:t>a	</a:t>
              </a:r>
              <a:r>
                <a:rPr sz="1713" i="1" spc="-93" dirty="0">
                  <a:latin typeface="Trebuchet MS"/>
                  <a:cs typeface="Trebuchet MS"/>
                </a:rPr>
                <a:t>b</a:t>
              </a:r>
              <a:endParaRPr sz="1713">
                <a:latin typeface="Trebuchet MS"/>
                <a:cs typeface="Trebuchet MS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188473" y="3260281"/>
              <a:ext cx="898154" cy="386262"/>
            </a:xfrm>
            <a:prstGeom prst="rect">
              <a:avLst/>
            </a:prstGeom>
          </p:spPr>
          <p:txBody>
            <a:bodyPr vert="horz" wrap="square" lIns="0" tIns="11749" rIns="0" bIns="0" rtlCol="0">
              <a:spAutoFit/>
            </a:bodyPr>
            <a:lstStyle/>
            <a:p>
              <a:pPr marL="8703">
                <a:spcBef>
                  <a:spcPts val="93"/>
                </a:spcBef>
                <a:tabLst>
                  <a:tab pos="555271" algn="l"/>
                </a:tabLst>
              </a:pPr>
              <a:r>
                <a:rPr sz="2433" spc="1120" dirty="0">
                  <a:latin typeface="Arial"/>
                  <a:cs typeface="Arial"/>
                </a:rPr>
                <a:t>Σ	Σ</a:t>
              </a:r>
              <a:endParaRPr sz="2433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5104788" y="3637531"/>
              <a:ext cx="1065253" cy="273328"/>
            </a:xfrm>
            <a:prstGeom prst="rect">
              <a:avLst/>
            </a:prstGeom>
          </p:spPr>
          <p:txBody>
            <a:bodyPr vert="horz" wrap="square" lIns="0" tIns="9573" rIns="0" bIns="0" rtlCol="0">
              <a:spAutoFit/>
            </a:bodyPr>
            <a:lstStyle/>
            <a:p>
              <a:pPr marL="8703">
                <a:spcBef>
                  <a:spcPts val="75"/>
                </a:spcBef>
                <a:tabLst>
                  <a:tab pos="372937" algn="l"/>
                  <a:tab pos="946485" algn="l"/>
                </a:tabLst>
              </a:pPr>
              <a:r>
                <a:rPr sz="2570" i="1" spc="252" baseline="2222" dirty="0">
                  <a:latin typeface="Trebuchet MS"/>
                  <a:cs typeface="Trebuchet MS"/>
                </a:rPr>
                <a:t>i	</a:t>
              </a:r>
              <a:r>
                <a:rPr sz="2570" i="1" spc="246" baseline="2222" dirty="0">
                  <a:latin typeface="Trebuchet MS"/>
                  <a:cs typeface="Trebuchet MS"/>
                </a:rPr>
                <a:t>a</a:t>
              </a:r>
              <a:r>
                <a:rPr sz="2570" i="1" spc="-231" baseline="2222" dirty="0">
                  <a:latin typeface="Trebuchet MS"/>
                  <a:cs typeface="Trebuchet MS"/>
                </a:rPr>
                <a:t> </a:t>
              </a:r>
              <a:r>
                <a:rPr sz="1713" i="1" spc="185" dirty="0">
                  <a:latin typeface="Trebuchet MS"/>
                  <a:cs typeface="Trebuchet MS"/>
                </a:rPr>
                <a:t>j</a:t>
              </a:r>
              <a:r>
                <a:rPr sz="1713" i="1" dirty="0">
                  <a:latin typeface="Trebuchet MS"/>
                  <a:cs typeface="Trebuchet MS"/>
                </a:rPr>
                <a:t>	</a:t>
              </a:r>
              <a:r>
                <a:rPr sz="1713" i="1" spc="-93" dirty="0">
                  <a:latin typeface="Trebuchet MS"/>
                  <a:cs typeface="Trebuchet MS"/>
                </a:rPr>
                <a:t>b</a:t>
              </a:r>
              <a:endParaRPr sz="1713">
                <a:latin typeface="Trebuchet MS"/>
                <a:cs typeface="Trebuchet MS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6198646" y="3236031"/>
              <a:ext cx="914255" cy="386262"/>
            </a:xfrm>
            <a:prstGeom prst="rect">
              <a:avLst/>
            </a:prstGeom>
          </p:spPr>
          <p:txBody>
            <a:bodyPr vert="horz" wrap="square" lIns="0" tIns="11749" rIns="0" bIns="0" rtlCol="0">
              <a:spAutoFit/>
            </a:bodyPr>
            <a:lstStyle/>
            <a:p>
              <a:pPr marL="8703">
                <a:spcBef>
                  <a:spcPts val="93"/>
                </a:spcBef>
              </a:pPr>
              <a:r>
                <a:rPr sz="2433" dirty="0">
                  <a:latin typeface="DejaVu Serif"/>
                  <a:cs typeface="DejaVu Serif"/>
                </a:rPr>
                <a:t>w</a:t>
              </a:r>
              <a:r>
                <a:rPr sz="2433" dirty="0">
                  <a:latin typeface="Arial"/>
                  <a:cs typeface="Arial"/>
                </a:rPr>
                <a:t>(</a:t>
              </a:r>
              <a:r>
                <a:rPr sz="2433" dirty="0">
                  <a:latin typeface="DejaVu Serif"/>
                  <a:cs typeface="DejaVu Serif"/>
                </a:rPr>
                <a:t>i,</a:t>
              </a:r>
              <a:r>
                <a:rPr sz="2433" spc="-466" dirty="0">
                  <a:latin typeface="DejaVu Serif"/>
                  <a:cs typeface="DejaVu Serif"/>
                </a:rPr>
                <a:t> </a:t>
              </a:r>
              <a:r>
                <a:rPr sz="2433" spc="339" dirty="0">
                  <a:latin typeface="DejaVu Serif"/>
                  <a:cs typeface="DejaVu Serif"/>
                </a:rPr>
                <a:t>j</a:t>
              </a:r>
              <a:r>
                <a:rPr sz="2433" spc="339" dirty="0">
                  <a:latin typeface="Arial"/>
                  <a:cs typeface="Arial"/>
                </a:rPr>
                <a:t>)</a:t>
              </a:r>
              <a:endParaRPr sz="2433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7094775" y="3236031"/>
              <a:ext cx="1833297" cy="386262"/>
            </a:xfrm>
            <a:prstGeom prst="rect">
              <a:avLst/>
            </a:prstGeom>
          </p:spPr>
          <p:txBody>
            <a:bodyPr vert="horz" wrap="square" lIns="0" tIns="11749" rIns="0" bIns="0" rtlCol="0">
              <a:spAutoFit/>
            </a:bodyPr>
            <a:lstStyle/>
            <a:p>
              <a:pPr marL="8703">
                <a:spcBef>
                  <a:spcPts val="93"/>
                </a:spcBef>
              </a:pPr>
              <a:r>
                <a:rPr sz="2433" spc="291" dirty="0">
                  <a:latin typeface="DejaVu Serif"/>
                  <a:cs typeface="DejaVu Serif"/>
                </a:rPr>
                <a:t>f</a:t>
              </a:r>
              <a:r>
                <a:rPr sz="2433" spc="291" dirty="0">
                  <a:latin typeface="Arial"/>
                  <a:cs typeface="Arial"/>
                </a:rPr>
                <a:t>(</a:t>
              </a:r>
              <a:r>
                <a:rPr sz="2433" spc="291" dirty="0">
                  <a:latin typeface="DejaVu Serif"/>
                  <a:cs typeface="DejaVu Serif"/>
                </a:rPr>
                <a:t>x</a:t>
              </a:r>
              <a:r>
                <a:rPr sz="2433" spc="-305" dirty="0">
                  <a:latin typeface="DejaVu Serif"/>
                  <a:cs typeface="DejaVu Serif"/>
                </a:rPr>
                <a:t> </a:t>
              </a:r>
              <a:r>
                <a:rPr sz="2433" spc="58" dirty="0">
                  <a:latin typeface="Arial"/>
                  <a:cs typeface="Arial"/>
                </a:rPr>
                <a:t>+</a:t>
              </a:r>
              <a:r>
                <a:rPr sz="2433" spc="-209" dirty="0">
                  <a:latin typeface="Arial"/>
                  <a:cs typeface="Arial"/>
                </a:rPr>
                <a:t> </a:t>
              </a:r>
              <a:r>
                <a:rPr sz="2433" spc="-10" dirty="0">
                  <a:latin typeface="DejaVu Serif"/>
                  <a:cs typeface="DejaVu Serif"/>
                </a:rPr>
                <a:t>i,</a:t>
              </a:r>
              <a:r>
                <a:rPr sz="2433" spc="-418" dirty="0">
                  <a:latin typeface="DejaVu Serif"/>
                  <a:cs typeface="DejaVu Serif"/>
                </a:rPr>
                <a:t> </a:t>
              </a:r>
              <a:r>
                <a:rPr sz="2433" spc="-171" dirty="0">
                  <a:latin typeface="DejaVu Serif"/>
                  <a:cs typeface="DejaVu Serif"/>
                </a:rPr>
                <a:t>y</a:t>
              </a:r>
              <a:r>
                <a:rPr sz="2433" spc="-216" dirty="0">
                  <a:latin typeface="DejaVu Serif"/>
                  <a:cs typeface="DejaVu Serif"/>
                </a:rPr>
                <a:t> </a:t>
              </a:r>
              <a:r>
                <a:rPr sz="2433" spc="58" dirty="0">
                  <a:latin typeface="Arial"/>
                  <a:cs typeface="Arial"/>
                </a:rPr>
                <a:t>+</a:t>
              </a:r>
              <a:r>
                <a:rPr sz="2433" spc="-209" dirty="0">
                  <a:latin typeface="Arial"/>
                  <a:cs typeface="Arial"/>
                </a:rPr>
                <a:t> </a:t>
              </a:r>
              <a:r>
                <a:rPr sz="2433" spc="339" dirty="0">
                  <a:latin typeface="DejaVu Serif"/>
                  <a:cs typeface="DejaVu Serif"/>
                </a:rPr>
                <a:t>j</a:t>
              </a:r>
              <a:r>
                <a:rPr sz="2433" spc="339" dirty="0">
                  <a:latin typeface="Arial"/>
                  <a:cs typeface="Arial"/>
                </a:rPr>
                <a:t>)</a:t>
              </a:r>
              <a:endParaRPr sz="2433">
                <a:latin typeface="Arial"/>
                <a:cs typeface="Arial"/>
              </a:endParaRPr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2712700" y="9788649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lang="en-US" smtClean="0"/>
              <a:pPr marL="25400">
                <a:lnSpc>
                  <a:spcPts val="1265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volution filter or matrix">
            <a:extLst>
              <a:ext uri="{FF2B5EF4-FFF2-40B4-BE49-F238E27FC236}">
                <a16:creationId xmlns:a16="http://schemas.microsoft.com/office/drawing/2014/main" id="{9388B471-B4AB-4882-913C-130B9D154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27" y="578072"/>
            <a:ext cx="7529945" cy="549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1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DDBC677-08D3-4760-8DDF-5A07E3F01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Handling Pixels Close to Boundaries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F6067FEE-24FC-4CDD-8345-E1FD5EEE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667001"/>
            <a:ext cx="4162425" cy="41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4" name="Text Box 6">
            <a:extLst>
              <a:ext uri="{FF2B5EF4-FFF2-40B4-BE49-F238E27FC236}">
                <a16:creationId xmlns:a16="http://schemas.microsoft.com/office/drawing/2014/main" id="{8D0CF908-C795-4AD3-90A3-23A41F5D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31" y="1948012"/>
            <a:ext cx="3023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pad with zeroes</a:t>
            </a:r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0F8BEE60-C1F0-4489-8FFF-0866EEC89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2678112"/>
            <a:ext cx="3873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   0 0 0 ………………………………….0……..0</a:t>
            </a:r>
          </a:p>
        </p:txBody>
      </p:sp>
      <p:sp>
        <p:nvSpPr>
          <p:cNvPr id="25606" name="Text Box 9">
            <a:extLst>
              <a:ext uri="{FF2B5EF4-FFF2-40B4-BE49-F238E27FC236}">
                <a16:creationId xmlns:a16="http://schemas.microsoft.com/office/drawing/2014/main" id="{6CA14B4D-25E8-4FAC-987A-8CD0C855404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186955" y="4727675"/>
            <a:ext cx="35147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0 0 0 ……………………….0………………0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0D365-054F-4750-8FFB-1EFA3C5DE748}"/>
              </a:ext>
            </a:extLst>
          </p:cNvPr>
          <p:cNvSpPr/>
          <p:nvPr/>
        </p:nvSpPr>
        <p:spPr>
          <a:xfrm>
            <a:off x="868218" y="1283379"/>
            <a:ext cx="10871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0" i="0" u="none" strike="noStrike" baseline="0" dirty="0">
              <a:solidFill>
                <a:srgbClr val="696464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Filter term in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Digital image processing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is referred to the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subimage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There are others term to call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subimage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such as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mask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</a:rPr>
              <a:t>kernel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template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or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</a:rPr>
              <a:t>window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value in a filter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subimage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are referred as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coefficients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rather than pixels.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4B9EC-637C-40A4-ACBD-00F87C9F9694}"/>
              </a:ext>
            </a:extLst>
          </p:cNvPr>
          <p:cNvSpPr/>
          <p:nvPr/>
        </p:nvSpPr>
        <p:spPr>
          <a:xfrm>
            <a:off x="961606" y="575493"/>
            <a:ext cx="3174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144701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>
            <a:extLst>
              <a:ext uri="{FF2B5EF4-FFF2-40B4-BE49-F238E27FC236}">
                <a16:creationId xmlns:a16="http://schemas.microsoft.com/office/drawing/2014/main" id="{8543E21F-87EC-4E89-BAB4-EC704D9521E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0" y="1590673"/>
            <a:ext cx="2398494" cy="2419350"/>
          </a:xfrm>
          <a:noFill/>
        </p:spPr>
      </p:pic>
      <p:pic>
        <p:nvPicPr>
          <p:cNvPr id="27652" name="Picture 5">
            <a:extLst>
              <a:ext uri="{FF2B5EF4-FFF2-40B4-BE49-F238E27FC236}">
                <a16:creationId xmlns:a16="http://schemas.microsoft.com/office/drawing/2014/main" id="{46B162F9-D2E5-487D-9829-33F982FC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04" y="2524126"/>
            <a:ext cx="816988" cy="76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53" name="Picture 6">
            <a:extLst>
              <a:ext uri="{FF2B5EF4-FFF2-40B4-BE49-F238E27FC236}">
                <a16:creationId xmlns:a16="http://schemas.microsoft.com/office/drawing/2014/main" id="{5C7B104A-0A00-4C08-95A9-E70E65AC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/>
          <a:stretch>
            <a:fillRect/>
          </a:stretch>
        </p:blipFill>
        <p:spPr bwMode="auto">
          <a:xfrm>
            <a:off x="5086350" y="4171951"/>
            <a:ext cx="3149600" cy="243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54" name="Picture 7">
            <a:extLst>
              <a:ext uri="{FF2B5EF4-FFF2-40B4-BE49-F238E27FC236}">
                <a16:creationId xmlns:a16="http://schemas.microsoft.com/office/drawing/2014/main" id="{ADDBA780-E4F8-4899-9B7A-67FA4694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3" b="2040"/>
          <a:stretch>
            <a:fillRect/>
          </a:stretch>
        </p:blipFill>
        <p:spPr bwMode="auto">
          <a:xfrm>
            <a:off x="8686800" y="4705351"/>
            <a:ext cx="1181100" cy="105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5" name="Rectangle 8">
            <a:extLst>
              <a:ext uri="{FF2B5EF4-FFF2-40B4-BE49-F238E27FC236}">
                <a16:creationId xmlns:a16="http://schemas.microsoft.com/office/drawing/2014/main" id="{A9A88024-17AC-4110-B9CC-5A5FFF7FA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1135060"/>
            <a:ext cx="6572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Often used in applications where we need to measure the </a:t>
            </a:r>
            <a:r>
              <a:rPr lang="en-US" altLang="en-US" sz="2800" b="1" dirty="0">
                <a:solidFill>
                  <a:srgbClr val="FF0000"/>
                </a:solidFill>
              </a:rPr>
              <a:t>similarity</a:t>
            </a:r>
            <a:r>
              <a:rPr lang="en-US" altLang="en-US" sz="2800" dirty="0"/>
              <a:t> between images or parts of images (e.g., </a:t>
            </a:r>
            <a:r>
              <a:rPr lang="en-US" altLang="en-US" sz="2800" b="1" dirty="0">
                <a:solidFill>
                  <a:srgbClr val="FF0000"/>
                </a:solidFill>
              </a:rPr>
              <a:t>template matching</a:t>
            </a:r>
            <a:r>
              <a:rPr lang="en-US" altLang="en-US" sz="2800" dirty="0"/>
              <a:t>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0303BCC-A9F1-445F-BD9E-268F9DEF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61925"/>
            <a:ext cx="10515600" cy="795338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Convolution</a:t>
            </a:r>
            <a:r>
              <a:rPr lang="en-US" altLang="en-US" dirty="0"/>
              <a:t> (linear operator)</a:t>
            </a:r>
          </a:p>
        </p:txBody>
      </p:sp>
      <p:sp>
        <p:nvSpPr>
          <p:cNvPr id="518147" name="Rectangle 3">
            <a:extLst>
              <a:ext uri="{FF2B5EF4-FFF2-40B4-BE49-F238E27FC236}">
                <a16:creationId xmlns:a16="http://schemas.microsoft.com/office/drawing/2014/main" id="{773FCB5B-D8F4-48AC-9880-E976B3447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Similar to correlation except that the mask is first </a:t>
            </a:r>
            <a:r>
              <a:rPr lang="en-US" u="sng" dirty="0"/>
              <a:t>flipped</a:t>
            </a:r>
            <a:r>
              <a:rPr lang="en-US" dirty="0"/>
              <a:t> both </a:t>
            </a:r>
            <a:r>
              <a:rPr lang="en-US" b="1" dirty="0">
                <a:solidFill>
                  <a:srgbClr val="FF0000"/>
                </a:solidFill>
              </a:rPr>
              <a:t>horizontally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vertically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u="sng" dirty="0"/>
          </a:p>
          <a:p>
            <a:pPr>
              <a:spcBef>
                <a:spcPct val="0"/>
              </a:spcBef>
              <a:defRPr/>
            </a:pPr>
            <a:r>
              <a:rPr lang="en-US" dirty="0"/>
              <a:t>If w(i, j) is symmetric (i.e., </a:t>
            </a:r>
            <a:r>
              <a:rPr lang="en-US" b="1" dirty="0">
                <a:solidFill>
                  <a:srgbClr val="FF0000"/>
                </a:solidFill>
              </a:rPr>
              <a:t>w(i, j)=w(-i,-j)</a:t>
            </a:r>
            <a:r>
              <a:rPr lang="en-US" dirty="0"/>
              <a:t>),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then convolution is </a:t>
            </a:r>
            <a:r>
              <a:rPr lang="en-US" dirty="0">
                <a:solidFill>
                  <a:srgbClr val="FF0000"/>
                </a:solidFill>
              </a:rPr>
              <a:t>equivalent</a:t>
            </a:r>
            <a:r>
              <a:rPr lang="en-US" dirty="0"/>
              <a:t> to correlation!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29700" name="Object 6">
            <a:extLst>
              <a:ext uri="{FF2B5EF4-FFF2-40B4-BE49-F238E27FC236}">
                <a16:creationId xmlns:a16="http://schemas.microsoft.com/office/drawing/2014/main" id="{F339791B-B9BB-4CB8-B7C3-7749EDB105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4914" y="3200400"/>
          <a:ext cx="7367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4" imgW="3479800" imgH="431800" progId="Equation.DSMT4">
                  <p:embed/>
                </p:oleObj>
              </mc:Choice>
              <mc:Fallback>
                <p:oleObj name="Equation" r:id="rId4" imgW="3479800" imgH="431800" progId="Equation.DSMT4">
                  <p:embed/>
                  <p:pic>
                    <p:nvPicPr>
                      <p:cNvPr id="29700" name="Object 6">
                        <a:extLst>
                          <a:ext uri="{FF2B5EF4-FFF2-40B4-BE49-F238E27FC236}">
                            <a16:creationId xmlns:a16="http://schemas.microsoft.com/office/drawing/2014/main" id="{F339791B-B9BB-4CB8-B7C3-7749EDB10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4" y="3200400"/>
                        <a:ext cx="7367587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E4017A75-3992-4726-8C1B-43C271EEF524}"/>
              </a:ext>
            </a:extLst>
          </p:cNvPr>
          <p:cNvSpPr txBox="1"/>
          <p:nvPr/>
        </p:nvSpPr>
        <p:spPr>
          <a:xfrm>
            <a:off x="3524250" y="2512678"/>
            <a:ext cx="1763203" cy="386262"/>
          </a:xfrm>
          <a:prstGeom prst="rect">
            <a:avLst/>
          </a:prstGeom>
        </p:spPr>
        <p:txBody>
          <a:bodyPr vert="horz" wrap="square" lIns="0" tIns="11749" rIns="0" bIns="0" rtlCol="0">
            <a:spAutoFit/>
          </a:bodyPr>
          <a:lstStyle/>
          <a:p>
            <a:pPr marL="8703">
              <a:spcBef>
                <a:spcPts val="93"/>
              </a:spcBef>
            </a:pPr>
            <a:r>
              <a:rPr sz="2433" spc="-117" dirty="0">
                <a:latin typeface="DejaVu Serif"/>
                <a:cs typeface="DejaVu Serif"/>
              </a:rPr>
              <a:t>w</a:t>
            </a:r>
            <a:r>
              <a:rPr sz="2433" spc="-117" dirty="0">
                <a:latin typeface="Verdana"/>
                <a:cs typeface="Verdana"/>
              </a:rPr>
              <a:t>(</a:t>
            </a:r>
            <a:r>
              <a:rPr sz="2433" spc="-117" dirty="0">
                <a:latin typeface="DejaVu Serif"/>
                <a:cs typeface="DejaVu Serif"/>
              </a:rPr>
              <a:t>x, y</a:t>
            </a:r>
            <a:r>
              <a:rPr sz="2433" spc="-117" dirty="0">
                <a:latin typeface="Verdana"/>
                <a:cs typeface="Verdana"/>
              </a:rPr>
              <a:t>)</a:t>
            </a:r>
            <a:r>
              <a:rPr sz="2433" spc="-600" dirty="0">
                <a:latin typeface="Verdana"/>
                <a:cs typeface="Verdana"/>
              </a:rPr>
              <a:t> </a:t>
            </a:r>
            <a:r>
              <a:rPr sz="2433" spc="-812" dirty="0">
                <a:latin typeface="DejaVu Sans"/>
                <a:cs typeface="DejaVu Sans"/>
              </a:rPr>
              <a:t>⇥</a:t>
            </a:r>
            <a:r>
              <a:rPr sz="2433" spc="-250" dirty="0">
                <a:latin typeface="DejaVu Sans"/>
                <a:cs typeface="DejaVu Sans"/>
              </a:rPr>
              <a:t> </a:t>
            </a:r>
            <a:r>
              <a:rPr sz="2433" spc="209" dirty="0">
                <a:latin typeface="DejaVu Serif"/>
                <a:cs typeface="DejaVu Serif"/>
              </a:rPr>
              <a:t>f</a:t>
            </a:r>
            <a:r>
              <a:rPr sz="2433" spc="209" dirty="0">
                <a:latin typeface="Verdana"/>
                <a:cs typeface="Verdana"/>
              </a:rPr>
              <a:t>(</a:t>
            </a:r>
            <a:endParaRPr sz="2433" dirty="0">
              <a:latin typeface="Verdana"/>
              <a:cs typeface="Verdana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38149830-F1A8-43B6-AD91-683AF891E860}"/>
              </a:ext>
            </a:extLst>
          </p:cNvPr>
          <p:cNvSpPr txBox="1"/>
          <p:nvPr/>
        </p:nvSpPr>
        <p:spPr>
          <a:xfrm>
            <a:off x="5157199" y="2512678"/>
            <a:ext cx="1062692" cy="386262"/>
          </a:xfrm>
          <a:prstGeom prst="rect">
            <a:avLst/>
          </a:prstGeom>
        </p:spPr>
        <p:txBody>
          <a:bodyPr vert="horz" wrap="square" lIns="0" tIns="11749" rIns="0" bIns="0" rtlCol="0">
            <a:spAutoFit/>
          </a:bodyPr>
          <a:lstStyle/>
          <a:p>
            <a:pPr marL="8703">
              <a:spcBef>
                <a:spcPts val="93"/>
              </a:spcBef>
            </a:pPr>
            <a:r>
              <a:rPr sz="2433" spc="-31" dirty="0">
                <a:latin typeface="DejaVu Serif"/>
                <a:cs typeface="DejaVu Serif"/>
              </a:rPr>
              <a:t>x, </a:t>
            </a:r>
            <a:r>
              <a:rPr sz="2433" spc="-117" dirty="0">
                <a:latin typeface="DejaVu Serif"/>
                <a:cs typeface="DejaVu Serif"/>
              </a:rPr>
              <a:t>y</a:t>
            </a:r>
            <a:r>
              <a:rPr sz="2433" spc="-117" dirty="0">
                <a:latin typeface="Verdana"/>
                <a:cs typeface="Verdana"/>
              </a:rPr>
              <a:t>)</a:t>
            </a:r>
            <a:r>
              <a:rPr sz="2433" spc="-569" dirty="0">
                <a:latin typeface="Verdana"/>
                <a:cs typeface="Verdana"/>
              </a:rPr>
              <a:t> </a:t>
            </a:r>
            <a:r>
              <a:rPr sz="2433" spc="-78" dirty="0">
                <a:latin typeface="Verdana"/>
                <a:cs typeface="Verdana"/>
              </a:rPr>
              <a:t>=</a:t>
            </a:r>
            <a:endParaRPr sz="2433">
              <a:latin typeface="Verdana"/>
              <a:cs typeface="Verdan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BB5C0088-6AF5-4F0D-9C0E-05157D10F799}"/>
              </a:ext>
            </a:extLst>
          </p:cNvPr>
          <p:cNvSpPr txBox="1"/>
          <p:nvPr/>
        </p:nvSpPr>
        <p:spPr>
          <a:xfrm>
            <a:off x="1185469" y="1114425"/>
            <a:ext cx="5947767" cy="1822298"/>
          </a:xfrm>
          <a:prstGeom prst="rect">
            <a:avLst/>
          </a:prstGeom>
        </p:spPr>
        <p:txBody>
          <a:bodyPr vert="horz" wrap="square" lIns="0" tIns="8703" rIns="0" bIns="0" rtlCol="0">
            <a:spAutoFit/>
          </a:bodyPr>
          <a:lstStyle/>
          <a:p>
            <a:pPr marL="269803" indent="-261099">
              <a:spcBef>
                <a:spcPts val="69"/>
              </a:spcBef>
              <a:buSzPct val="125000"/>
              <a:buChar char="•"/>
              <a:tabLst>
                <a:tab pos="269367" algn="l"/>
                <a:tab pos="269803" algn="l"/>
              </a:tabLst>
            </a:pPr>
            <a:r>
              <a:rPr sz="2800" b="1" spc="-3" dirty="0">
                <a:solidFill>
                  <a:srgbClr val="FF0000"/>
                </a:solidFill>
                <a:latin typeface="Arial"/>
                <a:cs typeface="Arial"/>
              </a:rPr>
              <a:t>Convolution</a:t>
            </a:r>
            <a:r>
              <a:rPr sz="2400" b="1" spc="-3" dirty="0">
                <a:latin typeface="Arial"/>
                <a:cs typeface="Arial"/>
              </a:rPr>
              <a:t>:</a:t>
            </a:r>
            <a:endParaRPr sz="2400" b="1" dirty="0">
              <a:latin typeface="Arial"/>
              <a:cs typeface="Arial"/>
            </a:endParaRPr>
          </a:p>
          <a:p>
            <a:pPr marL="617935" lvl="1" indent="-261099">
              <a:spcBef>
                <a:spcPts val="1713"/>
              </a:spcBef>
              <a:buAutoNum type="arabicPeriod"/>
              <a:tabLst>
                <a:tab pos="617935" algn="l"/>
              </a:tabLst>
            </a:pPr>
            <a:r>
              <a:rPr sz="1919" spc="-3" dirty="0">
                <a:latin typeface="Arial"/>
                <a:cs typeface="Arial"/>
              </a:rPr>
              <a:t>Rotate the filter </a:t>
            </a:r>
            <a:r>
              <a:rPr sz="1919" dirty="0">
                <a:latin typeface="Arial"/>
                <a:cs typeface="Arial"/>
              </a:rPr>
              <a:t>mask by 180</a:t>
            </a:r>
            <a:r>
              <a:rPr sz="1919" spc="-14" dirty="0">
                <a:latin typeface="Arial"/>
                <a:cs typeface="Arial"/>
              </a:rPr>
              <a:t> </a:t>
            </a:r>
            <a:r>
              <a:rPr sz="1919" dirty="0">
                <a:latin typeface="Arial"/>
                <a:cs typeface="Arial"/>
              </a:rPr>
              <a:t>degrees</a:t>
            </a:r>
          </a:p>
          <a:p>
            <a:pPr marL="617935" lvl="1" indent="-261099">
              <a:lnSpc>
                <a:spcPts val="2162"/>
              </a:lnSpc>
              <a:spcBef>
                <a:spcPts val="1672"/>
              </a:spcBef>
              <a:buAutoNum type="arabicPeriod"/>
              <a:tabLst>
                <a:tab pos="617935" algn="l"/>
              </a:tabLst>
            </a:pPr>
            <a:r>
              <a:rPr sz="1919" spc="-3" dirty="0">
                <a:latin typeface="Arial"/>
                <a:cs typeface="Arial"/>
              </a:rPr>
              <a:t>Correlation</a:t>
            </a:r>
            <a:endParaRPr sz="1919" dirty="0">
              <a:latin typeface="Arial"/>
              <a:cs typeface="Arial"/>
            </a:endParaRPr>
          </a:p>
          <a:p>
            <a:pPr marR="173631" algn="r">
              <a:lnSpc>
                <a:spcPts val="898"/>
              </a:lnSpc>
              <a:tabLst>
                <a:tab pos="675812" algn="l"/>
              </a:tabLst>
            </a:pPr>
            <a:r>
              <a:rPr sz="1713" i="1" spc="164" dirty="0">
                <a:latin typeface="Trebuchet MS"/>
                <a:cs typeface="Trebuchet MS"/>
              </a:rPr>
              <a:t>a	</a:t>
            </a:r>
            <a:r>
              <a:rPr sz="1713" i="1" spc="-93" dirty="0">
                <a:latin typeface="Trebuchet MS"/>
                <a:cs typeface="Trebuchet MS"/>
              </a:rPr>
              <a:t>b</a:t>
            </a:r>
            <a:endParaRPr sz="1713" dirty="0">
              <a:latin typeface="Trebuchet MS"/>
              <a:cs typeface="Trebuchet MS"/>
            </a:endParaRPr>
          </a:p>
          <a:p>
            <a:pPr marR="3481" algn="r">
              <a:lnSpc>
                <a:spcPts val="1902"/>
              </a:lnSpc>
              <a:tabLst>
                <a:tab pos="663192" algn="l"/>
              </a:tabLst>
            </a:pPr>
            <a:r>
              <a:rPr lang="en-US" sz="2433" spc="2042" dirty="0">
                <a:latin typeface="Arial"/>
                <a:cs typeface="Arial"/>
              </a:rPr>
              <a:t> </a:t>
            </a:r>
            <a:r>
              <a:rPr sz="2433" spc="2042" dirty="0">
                <a:latin typeface="Arial"/>
                <a:cs typeface="Arial"/>
              </a:rPr>
              <a:t>Σ	Σ</a:t>
            </a:r>
            <a:endParaRPr sz="2433" dirty="0">
              <a:latin typeface="Arial"/>
              <a:cs typeface="Arial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AA1EE58-50C4-499F-9492-132B585318FA}"/>
              </a:ext>
            </a:extLst>
          </p:cNvPr>
          <p:cNvSpPr txBox="1"/>
          <p:nvPr/>
        </p:nvSpPr>
        <p:spPr>
          <a:xfrm>
            <a:off x="5939258" y="2878082"/>
            <a:ext cx="1445806" cy="273328"/>
          </a:xfrm>
          <a:prstGeom prst="rect">
            <a:avLst/>
          </a:prstGeom>
        </p:spPr>
        <p:txBody>
          <a:bodyPr vert="horz" wrap="square" lIns="0" tIns="9573" rIns="0" bIns="0" rtlCol="0">
            <a:spAutoFit/>
          </a:bodyPr>
          <a:lstStyle/>
          <a:p>
            <a:pPr marL="8703">
              <a:spcBef>
                <a:spcPts val="75"/>
              </a:spcBef>
            </a:pPr>
            <a:r>
              <a:rPr sz="2570" i="1" spc="246" baseline="2222" dirty="0" err="1">
                <a:latin typeface="Trebuchet MS"/>
                <a:cs typeface="Trebuchet MS"/>
              </a:rPr>
              <a:t>i</a:t>
            </a:r>
            <a:r>
              <a:rPr sz="2570" spc="246" baseline="2222" dirty="0">
                <a:latin typeface="Arial"/>
                <a:cs typeface="Arial"/>
              </a:rPr>
              <a:t>=</a:t>
            </a:r>
            <a:r>
              <a:rPr lang="en-US" sz="2570" spc="246" baseline="2222" dirty="0">
                <a:latin typeface="Arial"/>
                <a:cs typeface="Arial"/>
              </a:rPr>
              <a:t>-</a:t>
            </a:r>
            <a:r>
              <a:rPr sz="2570" i="1" spc="246" baseline="2222" dirty="0">
                <a:latin typeface="Trebuchet MS"/>
                <a:cs typeface="Trebuchet MS"/>
              </a:rPr>
              <a:t>a</a:t>
            </a:r>
            <a:r>
              <a:rPr sz="2570" i="1" spc="-231" baseline="2222" dirty="0">
                <a:latin typeface="Trebuchet MS"/>
                <a:cs typeface="Trebuchet MS"/>
              </a:rPr>
              <a:t> </a:t>
            </a:r>
            <a:r>
              <a:rPr sz="1713" i="1" spc="127" dirty="0">
                <a:latin typeface="Trebuchet MS"/>
                <a:cs typeface="Trebuchet MS"/>
              </a:rPr>
              <a:t>j</a:t>
            </a:r>
            <a:r>
              <a:rPr sz="1713" spc="127" dirty="0">
                <a:latin typeface="Arial"/>
                <a:cs typeface="Arial"/>
              </a:rPr>
              <a:t>=</a:t>
            </a:r>
            <a:r>
              <a:rPr lang="en-US" sz="1713" spc="127" dirty="0">
                <a:latin typeface="Arial"/>
                <a:cs typeface="Arial"/>
              </a:rPr>
              <a:t>-</a:t>
            </a:r>
            <a:r>
              <a:rPr sz="1713" i="1" spc="127" dirty="0">
                <a:latin typeface="Trebuchet MS"/>
                <a:cs typeface="Trebuchet MS"/>
              </a:rPr>
              <a:t>b</a:t>
            </a:r>
            <a:endParaRPr sz="1713" dirty="0">
              <a:latin typeface="Trebuchet MS"/>
              <a:cs typeface="Trebuchet MS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D63B6E8-7C88-4A5A-BB09-435CC8E44893}"/>
              </a:ext>
            </a:extLst>
          </p:cNvPr>
          <p:cNvSpPr txBox="1"/>
          <p:nvPr/>
        </p:nvSpPr>
        <p:spPr>
          <a:xfrm>
            <a:off x="7194684" y="2512678"/>
            <a:ext cx="990158" cy="386262"/>
          </a:xfrm>
          <a:prstGeom prst="rect">
            <a:avLst/>
          </a:prstGeom>
        </p:spPr>
        <p:txBody>
          <a:bodyPr vert="horz" wrap="square" lIns="0" tIns="11749" rIns="0" bIns="0" rtlCol="0">
            <a:spAutoFit/>
          </a:bodyPr>
          <a:lstStyle/>
          <a:p>
            <a:pPr marL="8703">
              <a:spcBef>
                <a:spcPts val="93"/>
              </a:spcBef>
            </a:pPr>
            <a:r>
              <a:rPr sz="2433" spc="-110" dirty="0">
                <a:latin typeface="DejaVu Serif"/>
                <a:cs typeface="DejaVu Serif"/>
              </a:rPr>
              <a:t>w</a:t>
            </a:r>
            <a:r>
              <a:rPr sz="2433" spc="-110" dirty="0">
                <a:latin typeface="Verdana"/>
                <a:cs typeface="Verdana"/>
              </a:rPr>
              <a:t>(</a:t>
            </a:r>
            <a:r>
              <a:rPr sz="2433" spc="-110" dirty="0">
                <a:latin typeface="DejaVu Serif"/>
                <a:cs typeface="DejaVu Serif"/>
              </a:rPr>
              <a:t>i,</a:t>
            </a:r>
            <a:r>
              <a:rPr sz="2433" spc="-415" dirty="0">
                <a:latin typeface="DejaVu Serif"/>
                <a:cs typeface="DejaVu Serif"/>
              </a:rPr>
              <a:t> </a:t>
            </a:r>
            <a:r>
              <a:rPr sz="2433" spc="123" dirty="0">
                <a:latin typeface="DejaVu Serif"/>
                <a:cs typeface="DejaVu Serif"/>
              </a:rPr>
              <a:t>j</a:t>
            </a:r>
            <a:r>
              <a:rPr sz="2433" spc="123" dirty="0">
                <a:latin typeface="Verdana"/>
                <a:cs typeface="Verdana"/>
              </a:rPr>
              <a:t>)</a:t>
            </a:r>
            <a:endParaRPr sz="2433">
              <a:latin typeface="Verdana"/>
              <a:cs typeface="Verdana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F6E062BF-EF66-402B-919D-2D03DFB158E5}"/>
              </a:ext>
            </a:extLst>
          </p:cNvPr>
          <p:cNvSpPr txBox="1"/>
          <p:nvPr/>
        </p:nvSpPr>
        <p:spPr>
          <a:xfrm>
            <a:off x="7936165" y="2512678"/>
            <a:ext cx="2176012" cy="386262"/>
          </a:xfrm>
          <a:prstGeom prst="rect">
            <a:avLst/>
          </a:prstGeom>
        </p:spPr>
        <p:txBody>
          <a:bodyPr vert="horz" wrap="square" lIns="0" tIns="11749" rIns="0" bIns="0" rtlCol="0">
            <a:spAutoFit/>
          </a:bodyPr>
          <a:lstStyle/>
          <a:p>
            <a:pPr marL="8703">
              <a:spcBef>
                <a:spcPts val="93"/>
              </a:spcBef>
            </a:pPr>
            <a:r>
              <a:rPr sz="2433" spc="147" dirty="0">
                <a:latin typeface="DejaVu Serif"/>
                <a:cs typeface="DejaVu Serif"/>
              </a:rPr>
              <a:t>f</a:t>
            </a:r>
            <a:r>
              <a:rPr sz="2433" spc="147" dirty="0">
                <a:latin typeface="Verdana"/>
                <a:cs typeface="Verdana"/>
              </a:rPr>
              <a:t>(</a:t>
            </a:r>
            <a:r>
              <a:rPr sz="2433" spc="147" dirty="0">
                <a:latin typeface="DejaVu Serif"/>
                <a:cs typeface="DejaVu Serif"/>
              </a:rPr>
              <a:t>x</a:t>
            </a:r>
            <a:r>
              <a:rPr lang="en-US" sz="2433" spc="147" dirty="0">
                <a:latin typeface="DejaVu Serif"/>
                <a:cs typeface="DejaVu Serif"/>
              </a:rPr>
              <a:t>-</a:t>
            </a:r>
            <a:r>
              <a:rPr sz="2433" i="1" spc="-521" dirty="0">
                <a:latin typeface="Arial"/>
                <a:cs typeface="Arial"/>
              </a:rPr>
              <a:t> </a:t>
            </a:r>
            <a:r>
              <a:rPr sz="2433" spc="-10" dirty="0">
                <a:latin typeface="DejaVu Serif"/>
                <a:cs typeface="DejaVu Serif"/>
              </a:rPr>
              <a:t>i,</a:t>
            </a:r>
            <a:r>
              <a:rPr sz="2433" spc="-613" dirty="0">
                <a:latin typeface="DejaVu Serif"/>
                <a:cs typeface="DejaVu Serif"/>
              </a:rPr>
              <a:t> </a:t>
            </a:r>
            <a:r>
              <a:rPr sz="2433" spc="-171" dirty="0">
                <a:latin typeface="DejaVu Serif"/>
                <a:cs typeface="DejaVu Serif"/>
              </a:rPr>
              <a:t>y </a:t>
            </a:r>
            <a:r>
              <a:rPr lang="en-US" sz="2433" spc="-171" dirty="0">
                <a:latin typeface="DejaVu Serif"/>
                <a:cs typeface="DejaVu Serif"/>
              </a:rPr>
              <a:t>- </a:t>
            </a:r>
            <a:r>
              <a:rPr sz="2433" i="1" spc="-521" dirty="0">
                <a:latin typeface="Arial"/>
                <a:cs typeface="Arial"/>
              </a:rPr>
              <a:t> </a:t>
            </a:r>
            <a:r>
              <a:rPr sz="2433" spc="123" dirty="0">
                <a:latin typeface="DejaVu Serif"/>
                <a:cs typeface="DejaVu Serif"/>
              </a:rPr>
              <a:t>j</a:t>
            </a:r>
            <a:r>
              <a:rPr sz="2433" spc="123" dirty="0">
                <a:latin typeface="Verdana"/>
                <a:cs typeface="Verdana"/>
              </a:rPr>
              <a:t>)</a:t>
            </a:r>
            <a:endParaRPr sz="2433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17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9657E62-7422-4C33-9A27-BBDE980A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09625"/>
            <a:ext cx="7620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87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E5458CD-DD30-44A5-9264-2F358087D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Smoothing Filters </a:t>
            </a:r>
            <a:r>
              <a:rPr lang="en-US" altLang="en-US" sz="4000" dirty="0"/>
              <a:t>(low-pass)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EA3E032-0494-47EA-843D-AAB7F058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125" y="1901825"/>
            <a:ext cx="10515600" cy="2412999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altLang="en-US" sz="4200" dirty="0"/>
              <a:t>Useful for reducing </a:t>
            </a:r>
            <a:r>
              <a:rPr lang="en-US" altLang="en-US" sz="4200" b="1" dirty="0">
                <a:solidFill>
                  <a:srgbClr val="FF0000"/>
                </a:solidFill>
              </a:rPr>
              <a:t>noise</a:t>
            </a:r>
            <a:r>
              <a:rPr lang="en-US" altLang="en-US" sz="4200" dirty="0"/>
              <a:t> and </a:t>
            </a:r>
            <a:r>
              <a:rPr lang="en-US" altLang="en-US" sz="4200" b="1" dirty="0">
                <a:solidFill>
                  <a:srgbClr val="FF0000"/>
                </a:solidFill>
              </a:rPr>
              <a:t>eliminating small details</a:t>
            </a:r>
            <a:r>
              <a:rPr lang="en-US" altLang="en-US" sz="4200" dirty="0"/>
              <a:t>.</a:t>
            </a:r>
          </a:p>
          <a:p>
            <a:pPr marL="0" indent="0">
              <a:buNone/>
              <a:defRPr/>
            </a:pPr>
            <a:endParaRPr lang="en-US" altLang="en-US" sz="4200" dirty="0"/>
          </a:p>
          <a:p>
            <a:pPr lvl="1">
              <a:defRPr/>
            </a:pPr>
            <a:r>
              <a:rPr lang="en-US" altLang="en-US" sz="4200" dirty="0"/>
              <a:t>The elements of the mask must be </a:t>
            </a:r>
            <a:r>
              <a:rPr lang="en-US" altLang="en-US" sz="4200" b="1" dirty="0">
                <a:solidFill>
                  <a:srgbClr val="FF0000"/>
                </a:solidFill>
              </a:rPr>
              <a:t>positive</a:t>
            </a:r>
            <a:r>
              <a:rPr lang="en-US" altLang="en-US" sz="4200" dirty="0"/>
              <a:t>.</a:t>
            </a:r>
          </a:p>
          <a:p>
            <a:pPr marL="457200" lvl="1" indent="0">
              <a:buNone/>
              <a:defRPr/>
            </a:pPr>
            <a:endParaRPr lang="en-US" altLang="en-US" sz="4200" dirty="0"/>
          </a:p>
          <a:p>
            <a:pPr lvl="1">
              <a:defRPr/>
            </a:pPr>
            <a:r>
              <a:rPr lang="en-US" altLang="en-US" sz="4200" dirty="0"/>
              <a:t>Mask elements sum to 1 (assuming normalization).</a:t>
            </a:r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F7BD81-F552-498A-AB8F-6AE2C104172D}"/>
              </a:ext>
            </a:extLst>
          </p:cNvPr>
          <p:cNvSpPr/>
          <p:nvPr/>
        </p:nvSpPr>
        <p:spPr>
          <a:xfrm>
            <a:off x="1233487" y="4314824"/>
            <a:ext cx="10048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NewRomanMS"/>
              </a:rPr>
              <a:t>Noise</a:t>
            </a:r>
            <a:r>
              <a:rPr lang="en-US" sz="2800" dirty="0">
                <a:latin typeface="TimesNewRomanMS"/>
              </a:rPr>
              <a:t> is anything in the image that we are not interested in.</a:t>
            </a:r>
          </a:p>
          <a:p>
            <a:r>
              <a:rPr lang="en-US" sz="2800" dirty="0">
                <a:latin typeface="TimesNewRomanMS"/>
              </a:rPr>
              <a:t>• Examples:</a:t>
            </a:r>
          </a:p>
          <a:p>
            <a:pPr lvl="1"/>
            <a:r>
              <a:rPr lang="en-US" dirty="0">
                <a:latin typeface="TimesNewRomanMS"/>
              </a:rPr>
              <a:t>– Light fluctuations</a:t>
            </a:r>
          </a:p>
          <a:p>
            <a:pPr lvl="1"/>
            <a:r>
              <a:rPr lang="en-US" dirty="0">
                <a:latin typeface="TimesNewRomanMS"/>
              </a:rPr>
              <a:t>– Sensor noise</a:t>
            </a:r>
          </a:p>
          <a:p>
            <a:pPr lvl="1"/>
            <a:r>
              <a:rPr lang="en-US" dirty="0">
                <a:latin typeface="TimesNewRomanMS"/>
              </a:rPr>
              <a:t>– Quantization effects</a:t>
            </a:r>
          </a:p>
          <a:p>
            <a:pPr lvl="1"/>
            <a:r>
              <a:rPr lang="en-US" dirty="0">
                <a:latin typeface="TimesNewRomanMS"/>
              </a:rPr>
              <a:t>– Finite precision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358B-BE14-434B-B14F-333566C6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90525"/>
            <a:ext cx="10515600" cy="6715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Mean (</a:t>
            </a:r>
            <a:r>
              <a:rPr lang="en-US" b="1" dirty="0"/>
              <a:t>Averaging</a:t>
            </a:r>
            <a:r>
              <a:rPr lang="en-US" b="1" dirty="0">
                <a:solidFill>
                  <a:srgbClr val="FF0000"/>
                </a:solidFill>
              </a:rPr>
              <a:t>) Filter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7ABB061-C55C-44BB-90F2-54DB5B7C2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1584325"/>
            <a:ext cx="741273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Tahoma" panose="020B0604030504040204" pitchFamily="34" charset="0"/>
              </a:rPr>
              <a:t>Smoothing filters are used</a:t>
            </a:r>
          </a:p>
          <a:p>
            <a:pPr lvl="1"/>
            <a:r>
              <a:rPr lang="en-US" altLang="en-US" sz="2800" dirty="0">
                <a:cs typeface="Tahoma" panose="020B0604030504040204" pitchFamily="34" charset="0"/>
              </a:rPr>
              <a:t>   - Noise reduction</a:t>
            </a:r>
          </a:p>
          <a:p>
            <a:pPr lvl="1"/>
            <a:r>
              <a:rPr lang="en-US" altLang="en-US" sz="2800" dirty="0">
                <a:cs typeface="Tahoma" panose="020B0604030504040204" pitchFamily="34" charset="0"/>
              </a:rPr>
              <a:t>   - Smoothing of false contours</a:t>
            </a:r>
          </a:p>
          <a:p>
            <a:pPr lvl="1"/>
            <a:r>
              <a:rPr lang="en-US" altLang="en-US" sz="2800" dirty="0">
                <a:cs typeface="Tahoma" panose="020B0604030504040204" pitchFamily="34" charset="0"/>
              </a:rPr>
              <a:t>   - Reduction of irrelevant detail</a:t>
            </a:r>
          </a:p>
          <a:p>
            <a:endParaRPr lang="en-US" altLang="en-US" sz="2800" dirty="0"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Tahoma" panose="020B0604030504040204" pitchFamily="34" charset="0"/>
              </a:rPr>
              <a:t>Undesirable side effect of smoothing filters</a:t>
            </a:r>
          </a:p>
          <a:p>
            <a:r>
              <a:rPr lang="en-US" altLang="en-US" sz="2800" dirty="0">
                <a:cs typeface="Tahoma" panose="020B0604030504040204" pitchFamily="34" charset="0"/>
              </a:rPr>
              <a:t>   - Blur edges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051F4-9697-41B0-AF20-D22BC53D91F3}"/>
              </a:ext>
            </a:extLst>
          </p:cNvPr>
          <p:cNvSpPr/>
          <p:nvPr/>
        </p:nvSpPr>
        <p:spPr>
          <a:xfrm>
            <a:off x="1195388" y="5173880"/>
            <a:ext cx="9105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The elements of the mask must be positive.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The size of the mask determines the degree of smoothing.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762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24FEA-6A7D-4ECC-843D-B14DD73E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97" y="1161570"/>
            <a:ext cx="4415707" cy="5395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62187-99C3-4F9C-AB6B-DAF453754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161570"/>
            <a:ext cx="3569010" cy="53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15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5610BEDF-BF3F-41FD-B0A8-D97E0138FCD2}"/>
              </a:ext>
            </a:extLst>
          </p:cNvPr>
          <p:cNvGrpSpPr/>
          <p:nvPr/>
        </p:nvGrpSpPr>
        <p:grpSpPr>
          <a:xfrm>
            <a:off x="2626622" y="2229058"/>
            <a:ext cx="5837437" cy="1929835"/>
            <a:chOff x="2626622" y="2231183"/>
            <a:chExt cx="5837437" cy="19298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A5CB3D-3F05-47E6-95F0-E884186CD57A}"/>
                </a:ext>
              </a:extLst>
            </p:cNvPr>
            <p:cNvGrpSpPr/>
            <p:nvPr/>
          </p:nvGrpSpPr>
          <p:grpSpPr>
            <a:xfrm>
              <a:off x="3305916" y="2250831"/>
              <a:ext cx="2110279" cy="1910187"/>
              <a:chOff x="2467886" y="2237422"/>
              <a:chExt cx="2762731" cy="26000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E029ADB-7F15-427C-9AF7-81061B76730D}"/>
                  </a:ext>
                </a:extLst>
              </p:cNvPr>
              <p:cNvGrpSpPr/>
              <p:nvPr/>
            </p:nvGrpSpPr>
            <p:grpSpPr>
              <a:xfrm>
                <a:off x="2589017" y="2237422"/>
                <a:ext cx="2641600" cy="2600097"/>
                <a:chOff x="2567709" y="2228212"/>
                <a:chExt cx="2641600" cy="2600097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505C3A2-4C96-45F5-9E89-6017683B470F}"/>
                    </a:ext>
                  </a:extLst>
                </p:cNvPr>
                <p:cNvSpPr/>
                <p:nvPr/>
              </p:nvSpPr>
              <p:spPr>
                <a:xfrm>
                  <a:off x="2567709" y="2237510"/>
                  <a:ext cx="2641600" cy="2590799"/>
                </a:xfrm>
                <a:prstGeom prst="rect">
                  <a:avLst/>
                </a:prstGeom>
                <a:solidFill>
                  <a:schemeClr val="bg1"/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A723230-56D3-4474-A6C9-5EADC3A551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52610" y="2237510"/>
                  <a:ext cx="0" cy="25907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194125C-F28D-49E6-84A7-297BB5BE2D28}"/>
                    </a:ext>
                  </a:extLst>
                </p:cNvPr>
                <p:cNvCxnSpPr/>
                <p:nvPr/>
              </p:nvCxnSpPr>
              <p:spPr>
                <a:xfrm flipH="1">
                  <a:off x="2567709" y="3950781"/>
                  <a:ext cx="2641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FADF0EB-35DD-40FB-B6C9-6200E27FB751}"/>
                    </a:ext>
                  </a:extLst>
                </p:cNvPr>
                <p:cNvCxnSpPr/>
                <p:nvPr/>
              </p:nvCxnSpPr>
              <p:spPr>
                <a:xfrm flipH="1">
                  <a:off x="2567709" y="3129785"/>
                  <a:ext cx="2641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BD393FE-6548-41DA-BCB0-68D72745E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32601" y="2228212"/>
                  <a:ext cx="0" cy="26000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A63E5F-14FA-49EA-BCB0-E49A5F9EDC49}"/>
                  </a:ext>
                </a:extLst>
              </p:cNvPr>
              <p:cNvSpPr txBox="1"/>
              <p:nvPr/>
            </p:nvSpPr>
            <p:spPr>
              <a:xfrm>
                <a:off x="3536190" y="3330993"/>
                <a:ext cx="70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167553-0CAB-4F96-923F-3E10E7A5F141}"/>
                  </a:ext>
                </a:extLst>
              </p:cNvPr>
              <p:cNvSpPr txBox="1"/>
              <p:nvPr/>
            </p:nvSpPr>
            <p:spPr>
              <a:xfrm>
                <a:off x="3697213" y="2490333"/>
                <a:ext cx="453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C43D1E-082B-427B-B56C-AB2C5ABB5CEE}"/>
                  </a:ext>
                </a:extLst>
              </p:cNvPr>
              <p:cNvSpPr txBox="1"/>
              <p:nvPr/>
            </p:nvSpPr>
            <p:spPr>
              <a:xfrm>
                <a:off x="3642848" y="4186393"/>
                <a:ext cx="523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D2DD9B-3CB0-4800-B151-4089BA5D40C9}"/>
                  </a:ext>
                </a:extLst>
              </p:cNvPr>
              <p:cNvSpPr txBox="1"/>
              <p:nvPr/>
            </p:nvSpPr>
            <p:spPr>
              <a:xfrm>
                <a:off x="4571054" y="2475587"/>
                <a:ext cx="427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5D66ED-29FF-411F-8FAF-883E6A944E9B}"/>
                  </a:ext>
                </a:extLst>
              </p:cNvPr>
              <p:cNvSpPr txBox="1"/>
              <p:nvPr/>
            </p:nvSpPr>
            <p:spPr>
              <a:xfrm>
                <a:off x="2467886" y="2519832"/>
                <a:ext cx="10864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DE2E62-11DC-47DC-B70A-7D749F9C80DC}"/>
                  </a:ext>
                </a:extLst>
              </p:cNvPr>
              <p:cNvSpPr txBox="1"/>
              <p:nvPr/>
            </p:nvSpPr>
            <p:spPr>
              <a:xfrm>
                <a:off x="4558035" y="3365407"/>
                <a:ext cx="433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A78FAB-14DE-4397-9C7F-B694EE9E15C8}"/>
                  </a:ext>
                </a:extLst>
              </p:cNvPr>
              <p:cNvSpPr txBox="1"/>
              <p:nvPr/>
            </p:nvSpPr>
            <p:spPr>
              <a:xfrm>
                <a:off x="4563942" y="4220813"/>
                <a:ext cx="4694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05D705-D678-485D-9DBA-7EBABB2A81D2}"/>
                  </a:ext>
                </a:extLst>
              </p:cNvPr>
              <p:cNvSpPr txBox="1"/>
              <p:nvPr/>
            </p:nvSpPr>
            <p:spPr>
              <a:xfrm>
                <a:off x="2471206" y="4211614"/>
                <a:ext cx="10864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054829-F9AE-451C-911B-0067CE8F4CB9}"/>
                  </a:ext>
                </a:extLst>
              </p:cNvPr>
              <p:cNvSpPr txBox="1"/>
              <p:nvPr/>
            </p:nvSpPr>
            <p:spPr>
              <a:xfrm>
                <a:off x="2471503" y="3322621"/>
                <a:ext cx="10864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86FC644-14B7-48A4-9C00-59E8CE5D7A8A}"/>
                </a:ext>
              </a:extLst>
            </p:cNvPr>
            <p:cNvGrpSpPr/>
            <p:nvPr/>
          </p:nvGrpSpPr>
          <p:grpSpPr>
            <a:xfrm>
              <a:off x="6353780" y="2231183"/>
              <a:ext cx="2110279" cy="1910187"/>
              <a:chOff x="2467886" y="2237422"/>
              <a:chExt cx="2762731" cy="2600097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8858E9E-384C-48C5-9D5A-68850BE9A484}"/>
                  </a:ext>
                </a:extLst>
              </p:cNvPr>
              <p:cNvGrpSpPr/>
              <p:nvPr/>
            </p:nvGrpSpPr>
            <p:grpSpPr>
              <a:xfrm>
                <a:off x="2589017" y="2237422"/>
                <a:ext cx="2641600" cy="2600097"/>
                <a:chOff x="2567709" y="2228212"/>
                <a:chExt cx="2641600" cy="260009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B125146-2006-499F-9909-F492F475FDC8}"/>
                    </a:ext>
                  </a:extLst>
                </p:cNvPr>
                <p:cNvSpPr/>
                <p:nvPr/>
              </p:nvSpPr>
              <p:spPr>
                <a:xfrm>
                  <a:off x="2567709" y="2237510"/>
                  <a:ext cx="2641600" cy="2590799"/>
                </a:xfrm>
                <a:prstGeom prst="rect">
                  <a:avLst/>
                </a:prstGeom>
                <a:solidFill>
                  <a:schemeClr val="bg1"/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BEA82A8F-4E80-4DE3-9DDD-226760074A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52610" y="2237510"/>
                  <a:ext cx="0" cy="25907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AA4DE1C-2233-4A38-BA32-984C4B7C6713}"/>
                    </a:ext>
                  </a:extLst>
                </p:cNvPr>
                <p:cNvCxnSpPr/>
                <p:nvPr/>
              </p:nvCxnSpPr>
              <p:spPr>
                <a:xfrm flipH="1">
                  <a:off x="2567709" y="3950781"/>
                  <a:ext cx="2641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8276B08F-8591-4BE8-9D2D-0731A2930E80}"/>
                    </a:ext>
                  </a:extLst>
                </p:cNvPr>
                <p:cNvCxnSpPr/>
                <p:nvPr/>
              </p:nvCxnSpPr>
              <p:spPr>
                <a:xfrm flipH="1">
                  <a:off x="2567709" y="3129785"/>
                  <a:ext cx="2641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9AC36B9-CA3A-4392-BC53-2A6DA89006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32601" y="2228212"/>
                  <a:ext cx="0" cy="26000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BA05508-2759-40EE-9272-616828F03C12}"/>
                  </a:ext>
                </a:extLst>
              </p:cNvPr>
              <p:cNvSpPr txBox="1"/>
              <p:nvPr/>
            </p:nvSpPr>
            <p:spPr>
              <a:xfrm>
                <a:off x="3536190" y="3330993"/>
                <a:ext cx="707922" cy="50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4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70C08-A197-4FAC-ADD9-2EFB4F284F55}"/>
                  </a:ext>
                </a:extLst>
              </p:cNvPr>
              <p:cNvSpPr txBox="1"/>
              <p:nvPr/>
            </p:nvSpPr>
            <p:spPr>
              <a:xfrm>
                <a:off x="3697213" y="2490334"/>
                <a:ext cx="453914" cy="50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A2E4E67-6771-4D7F-8D97-43F7C8389499}"/>
                  </a:ext>
                </a:extLst>
              </p:cNvPr>
              <p:cNvSpPr txBox="1"/>
              <p:nvPr/>
            </p:nvSpPr>
            <p:spPr>
              <a:xfrm>
                <a:off x="3642848" y="4186393"/>
                <a:ext cx="523458" cy="50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B1120ED-84D4-4A91-B0A5-1E244DEF6A5E}"/>
                  </a:ext>
                </a:extLst>
              </p:cNvPr>
              <p:cNvSpPr txBox="1"/>
              <p:nvPr/>
            </p:nvSpPr>
            <p:spPr>
              <a:xfrm>
                <a:off x="4571054" y="2475587"/>
                <a:ext cx="427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5EEE76A-F584-47BA-B219-2E0945F38821}"/>
                  </a:ext>
                </a:extLst>
              </p:cNvPr>
              <p:cNvSpPr txBox="1"/>
              <p:nvPr/>
            </p:nvSpPr>
            <p:spPr>
              <a:xfrm>
                <a:off x="2467886" y="2519832"/>
                <a:ext cx="10864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9E89B85-3FB0-4F31-8D93-7F6493D1BDE7}"/>
                  </a:ext>
                </a:extLst>
              </p:cNvPr>
              <p:cNvSpPr txBox="1"/>
              <p:nvPr/>
            </p:nvSpPr>
            <p:spPr>
              <a:xfrm>
                <a:off x="4558035" y="3365407"/>
                <a:ext cx="433436" cy="46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7D935BB-74A6-4B0A-BC4A-515F1D8A9329}"/>
                  </a:ext>
                </a:extLst>
              </p:cNvPr>
              <p:cNvSpPr txBox="1"/>
              <p:nvPr/>
            </p:nvSpPr>
            <p:spPr>
              <a:xfrm>
                <a:off x="4563942" y="4220813"/>
                <a:ext cx="4694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0BD4CA9-CAB6-4673-8CC6-B14DD5AEE28B}"/>
                  </a:ext>
                </a:extLst>
              </p:cNvPr>
              <p:cNvSpPr txBox="1"/>
              <p:nvPr/>
            </p:nvSpPr>
            <p:spPr>
              <a:xfrm>
                <a:off x="2471206" y="4211614"/>
                <a:ext cx="10864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3DDFEB-BBDA-48E1-92B6-91F84839EAB9}"/>
                  </a:ext>
                </a:extLst>
              </p:cNvPr>
              <p:cNvSpPr txBox="1"/>
              <p:nvPr/>
            </p:nvSpPr>
            <p:spPr>
              <a:xfrm>
                <a:off x="2471503" y="3322621"/>
                <a:ext cx="1086459" cy="46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C3D40B6-ADBB-44EF-988A-467E42E47C94}"/>
                    </a:ext>
                  </a:extLst>
                </p:cNvPr>
                <p:cNvSpPr txBox="1"/>
                <p:nvPr/>
              </p:nvSpPr>
              <p:spPr>
                <a:xfrm>
                  <a:off x="2626622" y="2820937"/>
                  <a:ext cx="829879" cy="703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2800" dirty="0"/>
                    <a:t>  X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C3D40B6-ADBB-44EF-988A-467E42E47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622" y="2820937"/>
                  <a:ext cx="829879" cy="703013"/>
                </a:xfrm>
                <a:prstGeom prst="rect">
                  <a:avLst/>
                </a:prstGeom>
                <a:blipFill>
                  <a:blip r:embed="rId2"/>
                  <a:stretch>
                    <a:fillRect b="-1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ACB14F4-2A6F-4D29-82B5-97F18300F05A}"/>
                    </a:ext>
                  </a:extLst>
                </p:cNvPr>
                <p:cNvSpPr txBox="1"/>
                <p:nvPr/>
              </p:nvSpPr>
              <p:spPr>
                <a:xfrm>
                  <a:off x="5540053" y="2843517"/>
                  <a:ext cx="893191" cy="703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a14:m>
                  <a:r>
                    <a:rPr lang="en-US" sz="2800" dirty="0"/>
                    <a:t>  X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ACB14F4-2A6F-4D29-82B5-97F18300F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053" y="2843517"/>
                  <a:ext cx="893191" cy="703398"/>
                </a:xfrm>
                <a:prstGeom prst="rect">
                  <a:avLst/>
                </a:prstGeom>
                <a:blipFill>
                  <a:blip r:embed="rId3"/>
                  <a:stretch>
                    <a:fillRect r="-6849" b="-11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2BEB955-B817-4254-8332-2D30865F99B6}"/>
              </a:ext>
            </a:extLst>
          </p:cNvPr>
          <p:cNvSpPr txBox="1"/>
          <p:nvPr/>
        </p:nvSpPr>
        <p:spPr>
          <a:xfrm>
            <a:off x="2331217" y="813916"/>
            <a:ext cx="786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Consider the output pixel is positioned at the center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28C3942-D6A7-461C-BD5A-451E2E8BFEEA}"/>
              </a:ext>
            </a:extLst>
          </p:cNvPr>
          <p:cNvSpPr/>
          <p:nvPr/>
        </p:nvSpPr>
        <p:spPr>
          <a:xfrm>
            <a:off x="7161226" y="2940252"/>
            <a:ext cx="573005" cy="5074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4AC9F97-3C2A-4CD8-9249-EF9CE556B256}"/>
              </a:ext>
            </a:extLst>
          </p:cNvPr>
          <p:cNvCxnSpPr>
            <a:stCxn id="72" idx="1"/>
          </p:cNvCxnSpPr>
          <p:nvPr/>
        </p:nvCxnSpPr>
        <p:spPr>
          <a:xfrm flipH="1" flipV="1">
            <a:off x="6983896" y="1232452"/>
            <a:ext cx="261245" cy="178211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F90EEECC-1E8E-4F48-BD0D-539C97E5212A}"/>
              </a:ext>
            </a:extLst>
          </p:cNvPr>
          <p:cNvSpPr/>
          <p:nvPr/>
        </p:nvSpPr>
        <p:spPr>
          <a:xfrm>
            <a:off x="318685" y="4308972"/>
            <a:ext cx="3657590" cy="1139687"/>
          </a:xfrm>
          <a:prstGeom prst="wedgeRectCallout">
            <a:avLst>
              <a:gd name="adj1" fmla="val 32648"/>
              <a:gd name="adj2" fmla="val -106977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TimesNewRomanMS"/>
              </a:rPr>
              <a:t>Since all weights are equal, it is called a BOX filter</a:t>
            </a:r>
            <a:r>
              <a:rPr lang="en-US" sz="3200" dirty="0">
                <a:solidFill>
                  <a:srgbClr val="FF0000"/>
                </a:solidFill>
                <a:latin typeface="TimesNewRomanMS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B97CCFA8-36AB-4179-8193-607F89DBF525}"/>
              </a:ext>
            </a:extLst>
          </p:cNvPr>
          <p:cNvSpPr/>
          <p:nvPr/>
        </p:nvSpPr>
        <p:spPr>
          <a:xfrm>
            <a:off x="6768718" y="4530371"/>
            <a:ext cx="4866689" cy="1910187"/>
          </a:xfrm>
          <a:prstGeom prst="wedgeRectCallout">
            <a:avLst>
              <a:gd name="adj1" fmla="val -38995"/>
              <a:gd name="adj2" fmla="val -67664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Weighted average give more(less) weight to pixels near (away from) the output 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AB6C3E6-03F4-4812-BEBC-7EA718D00961}"/>
                  </a:ext>
                </a:extLst>
              </p:cNvPr>
              <p:cNvSpPr txBox="1"/>
              <p:nvPr/>
            </p:nvSpPr>
            <p:spPr>
              <a:xfrm>
                <a:off x="2046581" y="6044084"/>
                <a:ext cx="3859388" cy="640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𝒎𝒏</m:t>
                        </m:r>
                      </m:den>
                    </m:f>
                  </m:oMath>
                </a14:m>
                <a:r>
                  <a:rPr lang="en-US" sz="2400" b="1" dirty="0"/>
                  <a:t>   , I = 1, 2, . . . , </a:t>
                </a:r>
                <a:r>
                  <a:rPr lang="en-US" sz="2400" b="1" dirty="0" err="1"/>
                  <a:t>mn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AB6C3E6-03F4-4812-BEBC-7EA718D00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81" y="6044084"/>
                <a:ext cx="3859388" cy="640893"/>
              </a:xfrm>
              <a:prstGeom prst="rect">
                <a:avLst/>
              </a:prstGeom>
              <a:blipFill>
                <a:blip r:embed="rId4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73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42BA-9683-426E-A43A-3F85B127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NewRomanBdMS"/>
              </a:rPr>
              <a:t>Why Averaging Reduces Noise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EF219E-27A1-4B65-BA1E-E3517A893B14}"/>
              </a:ext>
            </a:extLst>
          </p:cNvPr>
          <p:cNvSpPr/>
          <p:nvPr/>
        </p:nvSpPr>
        <p:spPr>
          <a:xfrm>
            <a:off x="990600" y="1043880"/>
            <a:ext cx="10439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TimesNewRomanMS"/>
              </a:rPr>
              <a:t>Intuitive explanation: variance of noise in the average is smaller than variance of the pixel noise (assuming zero-mean Gaussian noise).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TimesNewRomanMS"/>
              </a:rPr>
              <a:t>Sketch of more rigorous explanation: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48DC7-5A94-4D58-BA67-8B56A57B0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25" y="3505797"/>
            <a:ext cx="1587826" cy="91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2A079-4F3D-42F0-9C3C-D4374D918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74" y="4247546"/>
            <a:ext cx="4464376" cy="351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14F09E-550A-4CE9-8EE1-CC6562DA0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324" y="4606733"/>
            <a:ext cx="3585376" cy="616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F2AEEE-D2C2-46C8-905A-DC79D312E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525" y="5259064"/>
            <a:ext cx="4543650" cy="69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80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B0EB710C-0835-48D5-B0E4-5BD82B644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444" y="140677"/>
            <a:ext cx="10515600" cy="8064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Spatial filtering for Smoothing</a:t>
            </a:r>
          </a:p>
        </p:txBody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398E807A-1070-4E02-8EF9-47795CAAF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0019" y="1238512"/>
            <a:ext cx="10515601" cy="5112046"/>
          </a:xfrm>
        </p:spPr>
        <p:txBody>
          <a:bodyPr>
            <a:noAutofit/>
          </a:bodyPr>
          <a:lstStyle/>
          <a:p>
            <a:pPr>
              <a:tabLst>
                <a:tab pos="2222500" algn="l"/>
              </a:tabLst>
            </a:pPr>
            <a:r>
              <a:rPr lang="en-US" altLang="en-US" sz="3600" dirty="0"/>
              <a:t>For blurring/noise reduction;</a:t>
            </a:r>
          </a:p>
          <a:p>
            <a:pPr marL="0" indent="0">
              <a:buNone/>
              <a:tabLst>
                <a:tab pos="2222500" algn="l"/>
              </a:tabLst>
            </a:pPr>
            <a:endParaRPr lang="en-US" altLang="en-US" sz="3600" dirty="0"/>
          </a:p>
          <a:p>
            <a:pPr>
              <a:tabLst>
                <a:tab pos="2222500" algn="l"/>
              </a:tabLst>
            </a:pPr>
            <a:r>
              <a:rPr lang="en-US" altLang="en-US" sz="3200" b="1" dirty="0">
                <a:solidFill>
                  <a:srgbClr val="FF0000"/>
                </a:solidFill>
              </a:rPr>
              <a:t>Blurring</a:t>
            </a:r>
            <a:r>
              <a:rPr lang="en-US" altLang="en-US" sz="3200" i="1" dirty="0"/>
              <a:t> </a:t>
            </a:r>
            <a:r>
              <a:rPr lang="en-US" altLang="en-US" sz="3200" dirty="0"/>
              <a:t>is usually used in preprocessing steps, </a:t>
            </a:r>
          </a:p>
          <a:p>
            <a:pPr>
              <a:buNone/>
              <a:tabLst>
                <a:tab pos="2222500" algn="l"/>
              </a:tabLst>
            </a:pPr>
            <a:r>
              <a:rPr lang="en-US" altLang="en-US" sz="3200" dirty="0"/>
              <a:t>	</a:t>
            </a:r>
            <a:r>
              <a:rPr lang="en-US" altLang="en-US" sz="3200" dirty="0">
                <a:solidFill>
                  <a:srgbClr val="FF0000"/>
                </a:solidFill>
              </a:rPr>
              <a:t>e.g.</a:t>
            </a:r>
            <a:r>
              <a:rPr lang="en-US" altLang="en-US" sz="3200" dirty="0"/>
              <a:t>, to remove small details from an image prior to object extraction, or to bridge small gaps in lines or curves</a:t>
            </a:r>
          </a:p>
          <a:p>
            <a:pPr>
              <a:buNone/>
              <a:tabLst>
                <a:tab pos="2222500" algn="l"/>
              </a:tabLst>
            </a:pPr>
            <a:endParaRPr lang="en-US" altLang="en-US" sz="3200" dirty="0"/>
          </a:p>
          <a:p>
            <a:pPr>
              <a:tabLst>
                <a:tab pos="2222500" algn="l"/>
              </a:tabLst>
            </a:pPr>
            <a:r>
              <a:rPr lang="en-US" altLang="en-US" sz="3200" dirty="0">
                <a:solidFill>
                  <a:srgbClr val="FF0000"/>
                </a:solidFill>
              </a:rPr>
              <a:t>Equivalent to Low-pass spatial filtering in frequency domain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because smaller (high frequency) details are removed</a:t>
            </a:r>
            <a:r>
              <a:rPr lang="en-US" altLang="en-US" sz="3200" b="1" dirty="0"/>
              <a:t> </a:t>
            </a:r>
            <a:r>
              <a:rPr lang="en-US" altLang="en-US" sz="3200" dirty="0"/>
              <a:t>based on </a:t>
            </a:r>
            <a:r>
              <a:rPr lang="en-US" altLang="en-US" sz="3200" b="1" dirty="0">
                <a:solidFill>
                  <a:srgbClr val="FF0000"/>
                </a:solidFill>
              </a:rPr>
              <a:t>neighborhood averaging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(averaging filters) </a:t>
            </a:r>
          </a:p>
          <a:p>
            <a:pPr>
              <a:tabLst>
                <a:tab pos="2222500" algn="l"/>
              </a:tabLst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CFC21A-A17B-4258-9E79-01C09364B464}"/>
              </a:ext>
            </a:extLst>
          </p:cNvPr>
          <p:cNvSpPr/>
          <p:nvPr/>
        </p:nvSpPr>
        <p:spPr>
          <a:xfrm>
            <a:off x="701964" y="369047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Basics of Spatial Filtering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34E1C-A1D3-474B-A5E5-60B8E5AAF746}"/>
              </a:ext>
            </a:extLst>
          </p:cNvPr>
          <p:cNvSpPr/>
          <p:nvPr/>
        </p:nvSpPr>
        <p:spPr>
          <a:xfrm>
            <a:off x="1015999" y="1849873"/>
            <a:ext cx="108342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concept of filtering has its roots in the use of the Fourier transform for signal processing in the so-called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frequency domain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Spatial filtering term is the filtering operations that are performed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directly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on the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pixels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of an image.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5301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AFEF5-07D9-4633-BA51-EBDB73A317BC}"/>
              </a:ext>
            </a:extLst>
          </p:cNvPr>
          <p:cNvSpPr/>
          <p:nvPr/>
        </p:nvSpPr>
        <p:spPr>
          <a:xfrm>
            <a:off x="800519" y="1487156"/>
            <a:ext cx="105909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0763" indent="-2290763">
              <a:buNone/>
              <a:tabLst>
                <a:tab pos="2222500" algn="l"/>
              </a:tabLst>
            </a:pPr>
            <a:r>
              <a:rPr lang="en-US" altLang="en-US" sz="3200" b="1" dirty="0">
                <a:solidFill>
                  <a:srgbClr val="FF0000"/>
                </a:solidFill>
              </a:rPr>
              <a:t>Implementation: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/>
              <a:t>The simplest form of the spatial filter for 	   averaging is a square mask   (assume </a:t>
            </a:r>
            <a:r>
              <a:rPr lang="en-US" altLang="en-US" sz="3200" i="1" dirty="0" err="1"/>
              <a:t>m</a:t>
            </a:r>
            <a:r>
              <a:rPr lang="en-US" altLang="en-US" sz="3200" dirty="0" err="1"/>
              <a:t>×</a:t>
            </a:r>
            <a:r>
              <a:rPr lang="en-US" altLang="en-US" sz="3200" i="1" dirty="0" err="1"/>
              <a:t>m</a:t>
            </a:r>
            <a:r>
              <a:rPr lang="en-US" altLang="en-US" sz="3200" i="1" dirty="0"/>
              <a:t> </a:t>
            </a:r>
            <a:r>
              <a:rPr lang="en-US" altLang="en-US" sz="3200" dirty="0"/>
              <a:t>mask) with the same coefficients 1/m</a:t>
            </a:r>
            <a:r>
              <a:rPr lang="en-US" altLang="en-US" sz="3200" baseline="30000" dirty="0"/>
              <a:t>2 </a:t>
            </a:r>
            <a:r>
              <a:rPr lang="en-US" altLang="en-US" sz="3200" dirty="0"/>
              <a:t>to	preserve the gray levels (</a:t>
            </a:r>
            <a:r>
              <a:rPr lang="en-US" altLang="en-US" sz="3200" dirty="0">
                <a:solidFill>
                  <a:srgbClr val="FF0000"/>
                </a:solidFill>
              </a:rPr>
              <a:t>averaging</a:t>
            </a:r>
            <a:r>
              <a:rPr lang="en-US" altLang="en-US" sz="3200" dirty="0"/>
              <a:t>).</a:t>
            </a:r>
          </a:p>
          <a:p>
            <a:pPr marL="2290763" indent="-2290763">
              <a:buNone/>
              <a:tabLst>
                <a:tab pos="2222500" algn="l"/>
              </a:tabLst>
            </a:pPr>
            <a:endParaRPr lang="en-US" altLang="en-US" sz="3200" dirty="0"/>
          </a:p>
          <a:p>
            <a:pPr>
              <a:buNone/>
              <a:tabLst>
                <a:tab pos="2222500" algn="l"/>
              </a:tabLst>
            </a:pPr>
            <a:r>
              <a:rPr lang="en-US" altLang="en-US" sz="3200" b="1" dirty="0">
                <a:solidFill>
                  <a:srgbClr val="FF0000"/>
                </a:solidFill>
              </a:rPr>
              <a:t>Applications:</a:t>
            </a:r>
            <a:r>
              <a:rPr lang="en-US" altLang="en-US" sz="3200" dirty="0"/>
              <a:t> Reduce noise; smooth false contours</a:t>
            </a:r>
          </a:p>
          <a:p>
            <a:pPr>
              <a:buNone/>
              <a:tabLst>
                <a:tab pos="2222500" algn="l"/>
              </a:tabLst>
            </a:pPr>
            <a:endParaRPr lang="en-US" altLang="en-US" sz="3200" dirty="0"/>
          </a:p>
          <a:p>
            <a:pPr>
              <a:buNone/>
              <a:tabLst>
                <a:tab pos="2222500" algn="l"/>
              </a:tabLst>
            </a:pPr>
            <a:r>
              <a:rPr lang="en-US" altLang="en-US" sz="3200" b="1" dirty="0">
                <a:solidFill>
                  <a:srgbClr val="FF0000"/>
                </a:solidFill>
              </a:rPr>
              <a:t>Side effect:  </a:t>
            </a:r>
            <a:r>
              <a:rPr lang="en-US" altLang="en-US" sz="3200" dirty="0"/>
              <a:t>	 Edge blurring</a:t>
            </a:r>
          </a:p>
        </p:txBody>
      </p:sp>
    </p:spTree>
    <p:extLst>
      <p:ext uri="{BB962C8B-B14F-4D97-AF65-F5344CB8AC3E}">
        <p14:creationId xmlns:p14="http://schemas.microsoft.com/office/powerpoint/2010/main" val="415248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>
            <a:extLst>
              <a:ext uri="{FF2B5EF4-FFF2-40B4-BE49-F238E27FC236}">
                <a16:creationId xmlns:a16="http://schemas.microsoft.com/office/drawing/2014/main" id="{A2F50955-5E75-47F7-983D-B774454E2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" y="178198"/>
            <a:ext cx="10515600" cy="700089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Spatial filtering for Smoothing (example)</a:t>
            </a:r>
          </a:p>
        </p:txBody>
      </p:sp>
      <p:pic>
        <p:nvPicPr>
          <p:cNvPr id="17414" name="Picture 3">
            <a:extLst>
              <a:ext uri="{FF2B5EF4-FFF2-40B4-BE49-F238E27FC236}">
                <a16:creationId xmlns:a16="http://schemas.microsoft.com/office/drawing/2014/main" id="{C59D0D0B-77C4-4862-ACD3-95ADB03ED8E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1" b="67123"/>
          <a:stretch>
            <a:fillRect/>
          </a:stretch>
        </p:blipFill>
        <p:spPr>
          <a:xfrm>
            <a:off x="4251963" y="1660926"/>
            <a:ext cx="3460402" cy="3462462"/>
          </a:xfrm>
          <a:noFill/>
        </p:spPr>
      </p:pic>
      <p:pic>
        <p:nvPicPr>
          <p:cNvPr id="17415" name="Picture 4">
            <a:extLst>
              <a:ext uri="{FF2B5EF4-FFF2-40B4-BE49-F238E27FC236}">
                <a16:creationId xmlns:a16="http://schemas.microsoft.com/office/drawing/2014/main" id="{1C322FEC-CACE-43F4-89C9-4B29EF2E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98" y="1150935"/>
            <a:ext cx="5505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>
            <a:extLst>
              <a:ext uri="{FF2B5EF4-FFF2-40B4-BE49-F238E27FC236}">
                <a16:creationId xmlns:a16="http://schemas.microsoft.com/office/drawing/2014/main" id="{8BF4C422-24A2-40A7-84C4-B54F153C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4" y="2640912"/>
            <a:ext cx="23907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>
            <a:extLst>
              <a:ext uri="{FF2B5EF4-FFF2-40B4-BE49-F238E27FC236}">
                <a16:creationId xmlns:a16="http://schemas.microsoft.com/office/drawing/2014/main" id="{9D9C2D79-BBD4-4370-AFAD-985EAAC8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4" y="4123829"/>
            <a:ext cx="2482274" cy="10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7">
            <a:extLst>
              <a:ext uri="{FF2B5EF4-FFF2-40B4-BE49-F238E27FC236}">
                <a16:creationId xmlns:a16="http://schemas.microsoft.com/office/drawing/2014/main" id="{C84B6619-9264-41A3-8ECC-7FCE69704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77" y="3863106"/>
            <a:ext cx="2057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">
            <a:extLst>
              <a:ext uri="{FF2B5EF4-FFF2-40B4-BE49-F238E27FC236}">
                <a16:creationId xmlns:a16="http://schemas.microsoft.com/office/drawing/2014/main" id="{83DE83CD-8832-4520-9912-D6AA073A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57" y="5735236"/>
            <a:ext cx="449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AutoShape 9">
            <a:extLst>
              <a:ext uri="{FF2B5EF4-FFF2-40B4-BE49-F238E27FC236}">
                <a16:creationId xmlns:a16="http://schemas.microsoft.com/office/drawing/2014/main" id="{E32C08FB-67A8-4614-A4F5-5D714C60EF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0121" y="3929835"/>
            <a:ext cx="3158837" cy="1447800"/>
          </a:xfrm>
          <a:prstGeom prst="wedgeRectCallout">
            <a:avLst>
              <a:gd name="adj1" fmla="val 70829"/>
              <a:gd name="adj2" fmla="val 26421"/>
            </a:avLst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1" name="AutoShape 10">
            <a:extLst>
              <a:ext uri="{FF2B5EF4-FFF2-40B4-BE49-F238E27FC236}">
                <a16:creationId xmlns:a16="http://schemas.microsoft.com/office/drawing/2014/main" id="{AE8BA1C5-7817-4BDD-ABD6-561BBB82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8" y="2513911"/>
            <a:ext cx="2897185" cy="1219200"/>
          </a:xfrm>
          <a:prstGeom prst="wedgeRectCallout">
            <a:avLst>
              <a:gd name="adj1" fmla="val 84208"/>
              <a:gd name="adj2" fmla="val 13412"/>
            </a:avLst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2" name="AutoShape 11">
            <a:extLst>
              <a:ext uri="{FF2B5EF4-FFF2-40B4-BE49-F238E27FC236}">
                <a16:creationId xmlns:a16="http://schemas.microsoft.com/office/drawing/2014/main" id="{772217B6-AC59-4D3A-8704-595BB261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181" y="1044255"/>
            <a:ext cx="5942677" cy="685800"/>
          </a:xfrm>
          <a:prstGeom prst="wedgeRectCallout">
            <a:avLst>
              <a:gd name="adj1" fmla="val -2588"/>
              <a:gd name="adj2" fmla="val 133102"/>
            </a:avLst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3" name="AutoShape 12">
            <a:extLst>
              <a:ext uri="{FF2B5EF4-FFF2-40B4-BE49-F238E27FC236}">
                <a16:creationId xmlns:a16="http://schemas.microsoft.com/office/drawing/2014/main" id="{1FD4F860-9B2C-4398-93BB-43F81129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957" y="3710706"/>
            <a:ext cx="2209800" cy="838200"/>
          </a:xfrm>
          <a:prstGeom prst="wedgeRectCallout">
            <a:avLst>
              <a:gd name="adj1" fmla="val -85199"/>
              <a:gd name="adj2" fmla="val -42991"/>
            </a:avLst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4" name="AutoShape 13">
            <a:extLst>
              <a:ext uri="{FF2B5EF4-FFF2-40B4-BE49-F238E27FC236}">
                <a16:creationId xmlns:a16="http://schemas.microsoft.com/office/drawing/2014/main" id="{9BE68BB3-3E28-4B7E-B18A-1C046FDD3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477" y="5539974"/>
            <a:ext cx="4724400" cy="838200"/>
          </a:xfrm>
          <a:prstGeom prst="wedgeRectCallout">
            <a:avLst>
              <a:gd name="adj1" fmla="val -71393"/>
              <a:gd name="adj2" fmla="val -130495"/>
            </a:avLst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>
            <a:extLst>
              <a:ext uri="{FF2B5EF4-FFF2-40B4-BE49-F238E27FC236}">
                <a16:creationId xmlns:a16="http://schemas.microsoft.com/office/drawing/2014/main" id="{C2763F58-8616-4E90-B3DA-FDCEF50E0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280" y="150277"/>
            <a:ext cx="10515600" cy="70008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Spatial filtering for Smoothing (example)</a:t>
            </a:r>
          </a:p>
        </p:txBody>
      </p:sp>
      <p:pic>
        <p:nvPicPr>
          <p:cNvPr id="18438" name="Picture 3">
            <a:extLst>
              <a:ext uri="{FF2B5EF4-FFF2-40B4-BE49-F238E27FC236}">
                <a16:creationId xmlns:a16="http://schemas.microsoft.com/office/drawing/2014/main" id="{26E47A25-DE53-4A4A-92C9-7627A2AAEF4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589" y="990600"/>
            <a:ext cx="3730625" cy="5562600"/>
          </a:xfrm>
          <a:noFill/>
        </p:spPr>
      </p:pic>
      <p:sp>
        <p:nvSpPr>
          <p:cNvPr id="18439" name="Text Box 4">
            <a:extLst>
              <a:ext uri="{FF2B5EF4-FFF2-40B4-BE49-F238E27FC236}">
                <a16:creationId xmlns:a16="http://schemas.microsoft.com/office/drawing/2014/main" id="{AACDA622-1267-4823-85D1-4B6AC784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96" y="1606770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/>
              <a:t>Original image size: 500 x 500</a:t>
            </a:r>
          </a:p>
        </p:txBody>
      </p:sp>
      <p:sp>
        <p:nvSpPr>
          <p:cNvPr id="18440" name="Text Box 5">
            <a:extLst>
              <a:ext uri="{FF2B5EF4-FFF2-40B4-BE49-F238E27FC236}">
                <a16:creationId xmlns:a16="http://schemas.microsoft.com/office/drawing/2014/main" id="{024EF9E7-A2B8-4034-921E-84AF977A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683" y="312431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/>
              <a:t>Smoothed by    5 x 5 box filter</a:t>
            </a:r>
          </a:p>
        </p:txBody>
      </p:sp>
      <p:sp>
        <p:nvSpPr>
          <p:cNvPr id="18441" name="Text Box 6">
            <a:extLst>
              <a:ext uri="{FF2B5EF4-FFF2-40B4-BE49-F238E27FC236}">
                <a16:creationId xmlns:a16="http://schemas.microsoft.com/office/drawing/2014/main" id="{3301BCF0-C904-44BA-9B28-82F785E3A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3" y="5120642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/>
              <a:t>Smoothed by     15 x 15 box filter</a:t>
            </a:r>
          </a:p>
        </p:txBody>
      </p:sp>
      <p:sp>
        <p:nvSpPr>
          <p:cNvPr id="18442" name="Text Box 7">
            <a:extLst>
              <a:ext uri="{FF2B5EF4-FFF2-40B4-BE49-F238E27FC236}">
                <a16:creationId xmlns:a16="http://schemas.microsoft.com/office/drawing/2014/main" id="{74B57B8E-5036-4F6B-B860-648B40404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600201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/>
              <a:t>Smoothed by    3 x 3 box filter</a:t>
            </a:r>
          </a:p>
        </p:txBody>
      </p:sp>
      <p:sp>
        <p:nvSpPr>
          <p:cNvPr id="18443" name="Text Box 8">
            <a:extLst>
              <a:ext uri="{FF2B5EF4-FFF2-40B4-BE49-F238E27FC236}">
                <a16:creationId xmlns:a16="http://schemas.microsoft.com/office/drawing/2014/main" id="{D6F9132F-DB98-470A-A5EC-ACE7476F4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276601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/>
              <a:t>Smoothed by    9 x 9 box filter</a:t>
            </a:r>
          </a:p>
        </p:txBody>
      </p:sp>
      <p:sp>
        <p:nvSpPr>
          <p:cNvPr id="18444" name="Text Box 9">
            <a:extLst>
              <a:ext uri="{FF2B5EF4-FFF2-40B4-BE49-F238E27FC236}">
                <a16:creationId xmlns:a16="http://schemas.microsoft.com/office/drawing/2014/main" id="{88823439-26BB-40D0-9D64-4100FFA8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05401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/>
              <a:t>Smoothed by          35 x 35 box filter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77B92-5BC7-412C-9D58-931BF4867FEB}"/>
              </a:ext>
            </a:extLst>
          </p:cNvPr>
          <p:cNvSpPr/>
          <p:nvPr/>
        </p:nvSpPr>
        <p:spPr>
          <a:xfrm>
            <a:off x="535647" y="358259"/>
            <a:ext cx="5821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Median filter (non-linear)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18E7B6-63C1-4109-AE6F-BBDEACAF0926}"/>
              </a:ext>
            </a:extLst>
          </p:cNvPr>
          <p:cNvSpPr/>
          <p:nvPr/>
        </p:nvSpPr>
        <p:spPr>
          <a:xfrm>
            <a:off x="962024" y="1595735"/>
            <a:ext cx="88963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Effective for removing "</a:t>
            </a:r>
            <a:r>
              <a:rPr lang="en-US" sz="2800" b="1" dirty="0">
                <a:latin typeface="Times New Roman" panose="02020603050405020304" pitchFamily="18" charset="0"/>
              </a:rPr>
              <a:t>salt and pepper</a:t>
            </a:r>
            <a:r>
              <a:rPr lang="en-US" sz="2800" dirty="0">
                <a:latin typeface="Times New Roman" panose="02020603050405020304" pitchFamily="18" charset="0"/>
              </a:rPr>
              <a:t>" noise (random occurrences of black and white pixels).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AA7B4-48B5-44AC-BBAB-A66F25AD68A8}"/>
              </a:ext>
            </a:extLst>
          </p:cNvPr>
          <p:cNvSpPr/>
          <p:nvPr/>
        </p:nvSpPr>
        <p:spPr>
          <a:xfrm>
            <a:off x="971550" y="2843510"/>
            <a:ext cx="10248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Replace each pixel value by the </a:t>
            </a:r>
            <a:r>
              <a:rPr lang="en-US" sz="2800" b="1" dirty="0">
                <a:latin typeface="Times New Roman" panose="02020603050405020304" pitchFamily="18" charset="0"/>
              </a:rPr>
              <a:t>median</a:t>
            </a:r>
            <a:r>
              <a:rPr lang="en-US" sz="2800" dirty="0">
                <a:latin typeface="Times New Roman" panose="02020603050405020304" pitchFamily="18" charset="0"/>
              </a:rPr>
              <a:t> of the gray-levels in the neighborhood of the pixels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6352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E9E34-BF3E-487A-A066-820C4623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" y="652075"/>
            <a:ext cx="11012437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05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9751B3-745E-4573-B9C3-E7340668BB73}"/>
              </a:ext>
            </a:extLst>
          </p:cNvPr>
          <p:cNvSpPr/>
          <p:nvPr/>
        </p:nvSpPr>
        <p:spPr>
          <a:xfrm>
            <a:off x="554325" y="320159"/>
            <a:ext cx="5994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Sharpening (or High-pass)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B3D3DA-73A0-4751-B521-A6D1AA62794C}"/>
              </a:ext>
            </a:extLst>
          </p:cNvPr>
          <p:cNvSpPr/>
          <p:nvPr/>
        </p:nvSpPr>
        <p:spPr>
          <a:xfrm>
            <a:off x="895350" y="1583114"/>
            <a:ext cx="106775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 It is used to emphasize the fine details of an image (has the opposite effect of smoothing).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Points of high contrast can be detected by computing intensity differences in local image regions.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The weights of the mask are both positive and negative.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When the mask is over an area of constant or slowly varying gray level, the result of convolution will be close to zero.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When gray level is varying rapidly within the neighborhood, the result of convolution will be a large number.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Typically, such points form the border between different objects or scene parts (i.e., sharpening is a precursor step to edge detection).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355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C0EC3-0EC0-43F4-96B0-5280708A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428206"/>
            <a:ext cx="8888065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758753-EA99-42F6-9B41-F29CB79D1474}"/>
              </a:ext>
            </a:extLst>
          </p:cNvPr>
          <p:cNvSpPr/>
          <p:nvPr/>
        </p:nvSpPr>
        <p:spPr>
          <a:xfrm>
            <a:off x="581891" y="489121"/>
            <a:ext cx="7980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Mechanics of spatial filtering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A4BB7-5D12-4FFC-BA63-23A3C990F186}"/>
              </a:ext>
            </a:extLst>
          </p:cNvPr>
          <p:cNvSpPr/>
          <p:nvPr/>
        </p:nvSpPr>
        <p:spPr>
          <a:xfrm>
            <a:off x="916131" y="1531507"/>
            <a:ext cx="10538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process consists simply of moving the filter mask from point to point in an image.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>
                <a:solidFill>
                  <a:srgbClr val="FF0000"/>
                </a:solidFill>
              </a:rPr>
              <a:t>Spatial masks </a:t>
            </a:r>
            <a:r>
              <a:rPr lang="en-US" altLang="en-US" sz="3200" dirty="0"/>
              <a:t>are used and </a:t>
            </a:r>
            <a:r>
              <a:rPr lang="en-US" altLang="en-US" sz="3200" dirty="0">
                <a:solidFill>
                  <a:srgbClr val="FF0000"/>
                </a:solidFill>
              </a:rPr>
              <a:t>convolved over the entire image for local enhancement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2"/>
                </a:solidFill>
              </a:rPr>
              <a:t>(</a:t>
            </a:r>
            <a:r>
              <a:rPr lang="en-US" altLang="en-US" sz="3200" dirty="0"/>
              <a:t>spatial filtering</a:t>
            </a:r>
            <a:r>
              <a:rPr lang="en-US" altLang="en-US" sz="3200" dirty="0">
                <a:solidFill>
                  <a:schemeClr val="accent2"/>
                </a:solidFill>
              </a:rPr>
              <a:t>)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8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4D4F2-CA8D-463D-AB46-C6A8C0DB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06" y="666364"/>
            <a:ext cx="5458587" cy="5525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E8959-8ACE-46F0-B70B-2143A5F2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409" y="616627"/>
            <a:ext cx="600159" cy="59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4E5D18-F8CB-40DE-A6F7-3CB6933B4C70}"/>
              </a:ext>
            </a:extLst>
          </p:cNvPr>
          <p:cNvSpPr txBox="1"/>
          <p:nvPr/>
        </p:nvSpPr>
        <p:spPr>
          <a:xfrm>
            <a:off x="1847580" y="1309308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19724-F6FD-4715-A378-271B03B7CC1E}"/>
              </a:ext>
            </a:extLst>
          </p:cNvPr>
          <p:cNvSpPr txBox="1"/>
          <p:nvPr/>
        </p:nvSpPr>
        <p:spPr>
          <a:xfrm>
            <a:off x="5352780" y="194497"/>
            <a:ext cx="21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 Image</a:t>
            </a:r>
          </a:p>
        </p:txBody>
      </p:sp>
    </p:spTree>
    <p:extLst>
      <p:ext uri="{BB962C8B-B14F-4D97-AF65-F5344CB8AC3E}">
        <p14:creationId xmlns:p14="http://schemas.microsoft.com/office/powerpoint/2010/main" val="115995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4D4F2-CA8D-463D-AB46-C6A8C0DB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06" y="666364"/>
            <a:ext cx="5458587" cy="5525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E8959-8ACE-46F0-B70B-2143A5F2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55" y="616627"/>
            <a:ext cx="600159" cy="590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F3EB8-5064-448D-A8F4-38AEE9009652}"/>
              </a:ext>
            </a:extLst>
          </p:cNvPr>
          <p:cNvSpPr txBox="1"/>
          <p:nvPr/>
        </p:nvSpPr>
        <p:spPr>
          <a:xfrm>
            <a:off x="5352780" y="194497"/>
            <a:ext cx="21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 Image</a:t>
            </a:r>
          </a:p>
        </p:txBody>
      </p:sp>
    </p:spTree>
    <p:extLst>
      <p:ext uri="{BB962C8B-B14F-4D97-AF65-F5344CB8AC3E}">
        <p14:creationId xmlns:p14="http://schemas.microsoft.com/office/powerpoint/2010/main" val="207464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4D4F2-CA8D-463D-AB46-C6A8C0DB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06" y="666364"/>
            <a:ext cx="5458587" cy="5525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E8959-8ACE-46F0-B70B-2143A5F2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11" y="616627"/>
            <a:ext cx="600159" cy="590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8B4EA-1DE7-4428-9E43-884C26E310E2}"/>
              </a:ext>
            </a:extLst>
          </p:cNvPr>
          <p:cNvSpPr txBox="1"/>
          <p:nvPr/>
        </p:nvSpPr>
        <p:spPr>
          <a:xfrm>
            <a:off x="5352780" y="194497"/>
            <a:ext cx="21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 Image</a:t>
            </a:r>
          </a:p>
        </p:txBody>
      </p:sp>
    </p:spTree>
    <p:extLst>
      <p:ext uri="{BB962C8B-B14F-4D97-AF65-F5344CB8AC3E}">
        <p14:creationId xmlns:p14="http://schemas.microsoft.com/office/powerpoint/2010/main" val="190327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4D4F2-CA8D-463D-AB46-C6A8C0DB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06" y="666364"/>
            <a:ext cx="5458587" cy="5525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E8959-8ACE-46F0-B70B-2143A5F2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58" y="616627"/>
            <a:ext cx="600159" cy="590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68DC9D-507E-4165-B71A-A5CCC803F670}"/>
              </a:ext>
            </a:extLst>
          </p:cNvPr>
          <p:cNvSpPr txBox="1"/>
          <p:nvPr/>
        </p:nvSpPr>
        <p:spPr>
          <a:xfrm>
            <a:off x="5352780" y="194497"/>
            <a:ext cx="21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 Image</a:t>
            </a:r>
          </a:p>
        </p:txBody>
      </p:sp>
    </p:spTree>
    <p:extLst>
      <p:ext uri="{BB962C8B-B14F-4D97-AF65-F5344CB8AC3E}">
        <p14:creationId xmlns:p14="http://schemas.microsoft.com/office/powerpoint/2010/main" val="99686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4D4F2-CA8D-463D-AB46-C6A8C0DB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06" y="666364"/>
            <a:ext cx="5458587" cy="5525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E8959-8ACE-46F0-B70B-2143A5F2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605" y="616627"/>
            <a:ext cx="600159" cy="590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76F8A-5062-40CD-9D79-E0E83B9D18D7}"/>
              </a:ext>
            </a:extLst>
          </p:cNvPr>
          <p:cNvSpPr txBox="1"/>
          <p:nvPr/>
        </p:nvSpPr>
        <p:spPr>
          <a:xfrm>
            <a:off x="5352780" y="194497"/>
            <a:ext cx="21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 Image</a:t>
            </a:r>
          </a:p>
        </p:txBody>
      </p:sp>
    </p:spTree>
    <p:extLst>
      <p:ext uri="{BB962C8B-B14F-4D97-AF65-F5344CB8AC3E}">
        <p14:creationId xmlns:p14="http://schemas.microsoft.com/office/powerpoint/2010/main" val="205012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1334</Words>
  <Application>Microsoft Office PowerPoint</Application>
  <PresentationFormat>Widescreen</PresentationFormat>
  <Paragraphs>226</Paragraphs>
  <Slides>36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Cambria Math</vt:lpstr>
      <vt:lpstr>DejaVu Sans</vt:lpstr>
      <vt:lpstr>DejaVu Serif</vt:lpstr>
      <vt:lpstr>Tahoma</vt:lpstr>
      <vt:lpstr>Times New Roman</vt:lpstr>
      <vt:lpstr>TimesNewRomanBdMS</vt:lpstr>
      <vt:lpstr>TimesNewRomanMS</vt:lpstr>
      <vt:lpstr>Trebuchet MS</vt:lpstr>
      <vt:lpstr>Verdana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Mask operation near the image border</vt:lpstr>
      <vt:lpstr>PowerPoint Presentation</vt:lpstr>
      <vt:lpstr>Correlation (linear operator)</vt:lpstr>
      <vt:lpstr>PowerPoint Presentation</vt:lpstr>
      <vt:lpstr>Handling Pixels Close to Boundaries</vt:lpstr>
      <vt:lpstr>PowerPoint Presentation</vt:lpstr>
      <vt:lpstr>Convolution (linear operator)</vt:lpstr>
      <vt:lpstr>PowerPoint Presentation</vt:lpstr>
      <vt:lpstr>PowerPoint Presentation</vt:lpstr>
      <vt:lpstr>Smoothing Filters (low-pass)</vt:lpstr>
      <vt:lpstr>Mean (Averaging) Filter</vt:lpstr>
      <vt:lpstr>PowerPoint Presentation</vt:lpstr>
      <vt:lpstr>PowerPoint Presentation</vt:lpstr>
      <vt:lpstr>Why Averaging Reduces Noise</vt:lpstr>
      <vt:lpstr>Spatial filtering for Smoothing</vt:lpstr>
      <vt:lpstr>PowerPoint Presentation</vt:lpstr>
      <vt:lpstr>Spatial filtering for Smoothing (example)</vt:lpstr>
      <vt:lpstr>Spatial filtering for Smoothing (example)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Abdulhussien</dc:creator>
  <cp:lastModifiedBy>Abdulhussien</cp:lastModifiedBy>
  <cp:revision>35</cp:revision>
  <dcterms:created xsi:type="dcterms:W3CDTF">2019-10-16T08:50:02Z</dcterms:created>
  <dcterms:modified xsi:type="dcterms:W3CDTF">2019-10-19T08:36:33Z</dcterms:modified>
</cp:coreProperties>
</file>